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329" r:id="rId6"/>
    <p:sldId id="303" r:id="rId7"/>
    <p:sldId id="260" r:id="rId8"/>
    <p:sldId id="267" r:id="rId9"/>
    <p:sldId id="268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4" r:id="rId29"/>
    <p:sldId id="325" r:id="rId30"/>
    <p:sldId id="326" r:id="rId31"/>
    <p:sldId id="327" r:id="rId32"/>
    <p:sldId id="322" r:id="rId33"/>
    <p:sldId id="323" r:id="rId34"/>
    <p:sldId id="328" r:id="rId35"/>
    <p:sldId id="302" r:id="rId36"/>
    <p:sldId id="293" r:id="rId37"/>
  </p:sldIdLst>
  <p:sldSz cx="6858000" cy="9144000" type="screen4x3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FF"/>
    <a:srgbClr val="E7948B"/>
    <a:srgbClr val="E6F181"/>
    <a:srgbClr val="DCD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8" autoAdjust="0"/>
    <p:restoredTop sz="97091" autoAdjust="0"/>
  </p:normalViewPr>
  <p:slideViewPr>
    <p:cSldViewPr snapToObjects="1" showGuides="1">
      <p:cViewPr varScale="1">
        <p:scale>
          <a:sx n="92" d="100"/>
          <a:sy n="92" d="100"/>
        </p:scale>
        <p:origin x="285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0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5CAD48-F3C1-40C5-84A1-CF718351A89B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0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9F217C7-959B-4403-AC40-15C315D62A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5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17C7-959B-4403-AC40-15C315D62AF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2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3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38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70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2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6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19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3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0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90FC-3B40-4495-83C6-B62BD9133601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3342-D302-42CD-87BF-80E07A370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4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jbcomz.co.k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jbcomz1981@naver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9" Type="http://schemas.openxmlformats.org/officeDocument/2006/relationships/image" Target="../media/image47.jpeg"/><Relationship Id="rId21" Type="http://schemas.openxmlformats.org/officeDocument/2006/relationships/image" Target="../media/image29.jpeg"/><Relationship Id="rId34" Type="http://schemas.openxmlformats.org/officeDocument/2006/relationships/image" Target="../media/image42.jpeg"/><Relationship Id="rId42" Type="http://schemas.openxmlformats.org/officeDocument/2006/relationships/image" Target="../media/image50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openxmlformats.org/officeDocument/2006/relationships/image" Target="../media/image45.jpeg"/><Relationship Id="rId40" Type="http://schemas.openxmlformats.org/officeDocument/2006/relationships/image" Target="../media/image48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36" Type="http://schemas.openxmlformats.org/officeDocument/2006/relationships/image" Target="../media/image44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jpeg"/><Relationship Id="rId44" Type="http://schemas.openxmlformats.org/officeDocument/2006/relationships/image" Target="../media/image52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openxmlformats.org/officeDocument/2006/relationships/image" Target="../media/image43.jpeg"/><Relationship Id="rId43" Type="http://schemas.openxmlformats.org/officeDocument/2006/relationships/image" Target="../media/image51.jpeg"/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13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hyperlink" Target="http://www.m2000net.com/business/exhibition.htm" TargetMode="External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jpe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33324" y="3788225"/>
            <a:ext cx="2991353" cy="567751"/>
          </a:xfrm>
        </p:spPr>
        <p:txBody>
          <a:bodyPr>
            <a:noAutofit/>
          </a:bodyPr>
          <a:lstStyle/>
          <a:p>
            <a:r>
              <a:rPr lang="ko-KR" altLang="en-US" sz="2800" b="1" dirty="0">
                <a:latin typeface="+mn-ea"/>
                <a:ea typeface="+mn-ea"/>
              </a:rPr>
              <a:t>회사소개서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4201" y="7388618"/>
            <a:ext cx="6389599" cy="382086"/>
          </a:xfrm>
        </p:spPr>
        <p:txBody>
          <a:bodyPr>
            <a:noAutofit/>
          </a:bodyPr>
          <a:lstStyle/>
          <a:p>
            <a:r>
              <a:rPr lang="ko-KR" altLang="en-US" sz="1600" dirty="0">
                <a:latin typeface="+mn-ea"/>
              </a:rPr>
              <a:t>㈜</a:t>
            </a:r>
            <a:r>
              <a:rPr lang="ko-KR" altLang="en-US" sz="1600" dirty="0" err="1">
                <a:latin typeface="+mn-ea"/>
              </a:rPr>
              <a:t>제이비컴즈</a:t>
            </a:r>
            <a:r>
              <a:rPr lang="en-US" altLang="ko-KR" sz="1600" dirty="0">
                <a:latin typeface="+mn-ea"/>
              </a:rPr>
              <a:t> │ </a:t>
            </a:r>
            <a:r>
              <a:rPr lang="ko-KR" altLang="en-US" sz="1600" dirty="0">
                <a:latin typeface="+mn-ea"/>
              </a:rPr>
              <a:t>㈜</a:t>
            </a:r>
            <a:r>
              <a:rPr lang="ko-KR" altLang="en-US" sz="1600" dirty="0" err="1">
                <a:latin typeface="+mn-ea"/>
              </a:rPr>
              <a:t>제이비엔텀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쇼비즈</a:t>
            </a:r>
            <a:r>
              <a:rPr lang="en-US" altLang="ko-KR" sz="1600" dirty="0">
                <a:latin typeface="+mn-ea"/>
              </a:rPr>
              <a:t> │</a:t>
            </a:r>
            <a:r>
              <a:rPr lang="ko-KR" altLang="en-US" sz="1600" dirty="0">
                <a:latin typeface="+mn-ea"/>
              </a:rPr>
              <a:t> 제이비축제연구소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32" y="1542933"/>
            <a:ext cx="3578136" cy="214688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16781" y="7801415"/>
            <a:ext cx="5832648" cy="109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6781" y="8460432"/>
            <a:ext cx="5832648" cy="176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178" y="7872645"/>
            <a:ext cx="709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+mn-ea"/>
              </a:rPr>
              <a:t>서울시 광진구 구의 강변로 </a:t>
            </a:r>
            <a:r>
              <a:rPr lang="en-US" altLang="ko-KR" sz="1400" dirty="0">
                <a:latin typeface="+mn-ea"/>
              </a:rPr>
              <a:t>52 (4F) TEL 02) 455-7111</a:t>
            </a:r>
          </a:p>
          <a:p>
            <a:pPr algn="ctr"/>
            <a:r>
              <a:rPr lang="en-US" altLang="ko-KR" sz="1400" dirty="0">
                <a:latin typeface="+mn-ea"/>
              </a:rPr>
              <a:t>www. Jbcomz.co.kr │ jbcomz1989@naver.com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24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sz="1200" b="1" spc="-10" dirty="0" err="1">
                <a:latin typeface="+mn-ea"/>
                <a:cs typeface="나눔고딕"/>
              </a:rPr>
              <a:t>문화체육관광부</a:t>
            </a:r>
            <a:r>
              <a:rPr lang="ko-KR" altLang="en-US" sz="1200" b="1" dirty="0">
                <a:latin typeface="+mn-ea"/>
                <a:cs typeface="나눔고딕"/>
              </a:rPr>
              <a:t>축제 주요 실적</a:t>
            </a:r>
            <a:r>
              <a:rPr sz="1200" b="1" spc="-10" dirty="0">
                <a:latin typeface="+mn-ea"/>
                <a:cs typeface="나눔고딕"/>
              </a:rPr>
              <a:t>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37522"/>
              </p:ext>
            </p:extLst>
          </p:nvPr>
        </p:nvGraphicFramePr>
        <p:xfrm>
          <a:off x="133688" y="1288855"/>
          <a:ext cx="6590624" cy="755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04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29617449"/>
                    </a:ext>
                  </a:extLst>
                </a:gridCol>
                <a:gridCol w="775032">
                  <a:extLst>
                    <a:ext uri="{9D8B030D-6E8A-4147-A177-3AD203B41FA5}">
                      <a16:colId xmlns:a16="http://schemas.microsoft.com/office/drawing/2014/main" val="2130607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/>
                        <a:t>규</a:t>
                      </a:r>
                      <a:r>
                        <a:rPr lang="ko-KR" altLang="en-US" sz="1000" b="1" dirty="0"/>
                        <a:t> 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/>
                        <a:t>문광부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00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00.06(10)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02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02.08(10)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/>
                        <a:t>아산성웅문화축제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아산시청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03.04(5)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현충사일대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이순신체험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 err="1"/>
                        <a:t>하동야생차문화축제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쌍계사입구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차시연행사</a:t>
                      </a:r>
                      <a:r>
                        <a:rPr lang="ko-KR" altLang="en-US" sz="700" dirty="0"/>
                        <a:t> 등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전최우수축제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 err="1"/>
                        <a:t>보령머드축제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보령시청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03.07(7)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대천해수욕장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머드체험행사</a:t>
                      </a:r>
                      <a:r>
                        <a:rPr lang="ko-KR" altLang="en-US" sz="700" dirty="0"/>
                        <a:t> 등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첫글로벌축제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03.08(10)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081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/>
                        <a:t>무안백련축제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무안군청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03.08(4)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백련지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백련체험행사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전예비축제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003096"/>
                  </a:ext>
                </a:extLst>
              </a:tr>
              <a:tr h="1933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/>
                        <a:t>풍기인삼축제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영주시청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03.10(5)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풍기읍둔치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인삼체험행사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814362"/>
                  </a:ext>
                </a:extLst>
              </a:tr>
              <a:tr h="1785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03</a:t>
                      </a:r>
                      <a:r>
                        <a:rPr lang="ko-KR" altLang="en-US" sz="700" dirty="0"/>
                        <a:t>강경젓갈축제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강경시청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03.10(4)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강경읍둔치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이순신체험행사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전최우수축제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30300"/>
                  </a:ext>
                </a:extLst>
              </a:tr>
              <a:tr h="1636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04</a:t>
                      </a:r>
                      <a:r>
                        <a:rPr lang="ko-KR" altLang="en-US" sz="700" dirty="0"/>
                        <a:t>아산성웅이순신축제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아산시청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 및 저잣거리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04.04(5)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현충사입구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이순신체험행사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전예비축제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190014"/>
                  </a:ext>
                </a:extLst>
              </a:tr>
              <a:tr h="148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04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04.08(10)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5048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04</a:t>
                      </a:r>
                      <a:r>
                        <a:rPr lang="ko-KR" altLang="en-US" sz="700" dirty="0" err="1"/>
                        <a:t>보령머드축제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보령시청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04.07(7)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대천해수욕장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이순신체험행사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첫글로벌축제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74622"/>
                  </a:ext>
                </a:extLst>
              </a:tr>
              <a:tr h="1191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04</a:t>
                      </a:r>
                      <a:r>
                        <a:rPr lang="ko-KR" altLang="en-US" sz="700" dirty="0"/>
                        <a:t>충주무술축제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04.10(7)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충주체육관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무실시연행사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30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04</a:t>
                      </a:r>
                      <a:r>
                        <a:rPr lang="ko-KR" altLang="en-US" sz="700" dirty="0"/>
                        <a:t>강경젓갈축제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논산시청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04.10(4)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강경읍둔치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젓갈체험행사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전최우수축제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62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05</a:t>
                      </a:r>
                      <a:r>
                        <a:rPr lang="ko-KR" altLang="en-US" sz="700" dirty="0"/>
                        <a:t>충주세계무술축제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05.10(7)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충주체육관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무술시연행사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86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05</a:t>
                      </a:r>
                      <a:r>
                        <a:rPr lang="ko-KR" altLang="en-US" sz="700" dirty="0"/>
                        <a:t>괴산청결고추축제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괴산군청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05.08(4)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괴산둔치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고춫체험행사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185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05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05.06(10)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53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05</a:t>
                      </a:r>
                      <a:r>
                        <a:rPr lang="ko-KR" altLang="en-US" sz="700" dirty="0" err="1"/>
                        <a:t>하동야생차문화축제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05.05(4)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쌍계사입구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차시연행사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전최우수축제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63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06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06.06(10)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군민체대회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759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06</a:t>
                      </a:r>
                      <a:r>
                        <a:rPr lang="ko-KR" altLang="en-US" sz="700" dirty="0" err="1"/>
                        <a:t>하동야생차문화축제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7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06.05(3)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쌍계사입구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차시연행사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전최우수축제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64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07</a:t>
                      </a:r>
                      <a:r>
                        <a:rPr lang="ko-KR" altLang="en-US" sz="700" dirty="0"/>
                        <a:t>괴산청결고추축제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괴산군청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07.08(4)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괴산둔치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고추체험행사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708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08.06(9)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무주읍일대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반딧불탐사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23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09.05(10)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문경새제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도자기명품전시행사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974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영동난계국악축제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영동시청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 및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09.09(5)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영동군민운동장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난계국악공연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난계체험행사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38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AF7C78-3446-65E4-E229-47B94EBE850E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811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7780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sz="1200" b="1" spc="-10" dirty="0" err="1">
                <a:latin typeface="+mn-ea"/>
                <a:cs typeface="나눔고딕"/>
              </a:rPr>
              <a:t>문화체육관광부</a:t>
            </a:r>
            <a:r>
              <a:rPr lang="ko-KR" altLang="en-US" sz="1200" b="1" dirty="0">
                <a:latin typeface="+mn-ea"/>
                <a:cs typeface="나눔고딕"/>
              </a:rPr>
              <a:t>축제 주요 실적</a:t>
            </a:r>
            <a:r>
              <a:rPr sz="1200" b="1" spc="-10" dirty="0">
                <a:latin typeface="+mn-ea"/>
                <a:cs typeface="나눔고딕"/>
              </a:rPr>
              <a:t>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47932"/>
              </p:ext>
            </p:extLst>
          </p:nvPr>
        </p:nvGraphicFramePr>
        <p:xfrm>
          <a:off x="133688" y="1288856"/>
          <a:ext cx="6590624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82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599276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29617449"/>
                    </a:ext>
                  </a:extLst>
                </a:gridCol>
                <a:gridCol w="631016">
                  <a:extLst>
                    <a:ext uri="{9D8B030D-6E8A-4147-A177-3AD203B41FA5}">
                      <a16:colId xmlns:a16="http://schemas.microsoft.com/office/drawing/2014/main" val="2130607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/>
                        <a:t>규</a:t>
                      </a:r>
                      <a:r>
                        <a:rPr lang="ko-KR" altLang="en-US" sz="1000" b="1" dirty="0"/>
                        <a:t> 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/>
                        <a:t>문광부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10.05(9)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찻사발주제관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국제교류전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 err="1"/>
                        <a:t>태백눈축제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태백시청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국제눈조각전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10.01(10)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당골광장일대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국제 </a:t>
                      </a:r>
                      <a:r>
                        <a:rPr lang="ko-KR" altLang="en-US" sz="700" dirty="0" err="1"/>
                        <a:t>눈조각</a:t>
                      </a:r>
                      <a:r>
                        <a:rPr lang="ko-KR" altLang="en-US" sz="700" dirty="0"/>
                        <a:t> 전시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9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11.05(9)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찻사발주제관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국제교류전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12.06(5)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상림숲일대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심마니존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심마니스토리텔링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고령대가야축제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유등제작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박물관일대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대가야 인물 등 조형물 전시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 err="1"/>
                        <a:t>무경전통찻사발축제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12.05(9)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찻사발주제관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국제교류전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081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12.08(5)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상림숲일대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찻사발주제관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국제교류전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003096"/>
                  </a:ext>
                </a:extLst>
              </a:tr>
              <a:tr h="1933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13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13.05(9)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찻사발주제관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국제교류전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현대표축제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814362"/>
                  </a:ext>
                </a:extLst>
              </a:tr>
              <a:tr h="1785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14.08(5)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상림숲일대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심마니존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심마니스토리텔링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30300"/>
                  </a:ext>
                </a:extLst>
              </a:tr>
              <a:tr h="1636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서천한산모시문화제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15.06(4)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한산모시관일대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패션쇼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190014"/>
                  </a:ext>
                </a:extLst>
              </a:tr>
              <a:tr h="148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/>
                        <a:t>서천한산모시문화제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16.06(4)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한산모시관일대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패션쇼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5048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18.08(10)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상림숲일대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심마니존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심마니스토리텔링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전유망축제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74622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김해분청도자기축제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김해시청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10(10)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김해분청도자박물관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전예비축제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9542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19.</a:t>
                      </a:r>
                      <a:r>
                        <a:rPr lang="ko-KR" altLang="en-US" sz="700" dirty="0"/>
                        <a:t>양양송이축제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양양군청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종합연출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19.09(4)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양양남대천일대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콘텐츠 행사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전최우수축제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0357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58CB05-D265-6CD2-6FFF-EB59588E943F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112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ko-KR" altLang="en-US" sz="1200" b="1" spc="-10" dirty="0">
                <a:latin typeface="+mn-ea"/>
                <a:cs typeface="나눔고딕"/>
              </a:rPr>
              <a:t>지역문화</a:t>
            </a:r>
            <a:r>
              <a:rPr lang="ko-KR" altLang="en-US" sz="1200" b="1" dirty="0">
                <a:latin typeface="+mn-ea"/>
                <a:cs typeface="나눔고딕"/>
              </a:rPr>
              <a:t>축제 주요 실적</a:t>
            </a:r>
            <a:r>
              <a:rPr sz="1200" b="1" spc="-10" dirty="0">
                <a:latin typeface="+mn-ea"/>
                <a:cs typeface="나눔고딕"/>
              </a:rPr>
              <a:t>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23146"/>
              </p:ext>
            </p:extLst>
          </p:nvPr>
        </p:nvGraphicFramePr>
        <p:xfrm>
          <a:off x="161165" y="1288856"/>
          <a:ext cx="6535670" cy="7448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667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67293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43417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707133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829052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  <a:gridCol w="1883558">
                  <a:extLst>
                    <a:ext uri="{9D8B030D-6E8A-4147-A177-3AD203B41FA5}">
                      <a16:colId xmlns:a16="http://schemas.microsoft.com/office/drawing/2014/main" val="1429617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규모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신촌문화축제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서대문구청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신촌일대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락페스티발</a:t>
                      </a:r>
                      <a:r>
                        <a:rPr lang="en-US" altLang="ko-KR" sz="700" dirty="0"/>
                        <a:t>,CBS</a:t>
                      </a:r>
                      <a:r>
                        <a:rPr lang="ko-KR" altLang="en-US" sz="700" dirty="0"/>
                        <a:t>공개방송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신촌문화축제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서대문구청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신촌일대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락페스티발</a:t>
                      </a:r>
                      <a:r>
                        <a:rPr lang="en-US" altLang="ko-KR" sz="700" dirty="0"/>
                        <a:t>,CBS </a:t>
                      </a:r>
                      <a:r>
                        <a:rPr lang="ko-KR" altLang="en-US" sz="700" dirty="0"/>
                        <a:t>등 </a:t>
                      </a:r>
                      <a:r>
                        <a:rPr lang="en-US" altLang="ko-KR" sz="700" dirty="0"/>
                        <a:t>40</a:t>
                      </a:r>
                      <a:r>
                        <a:rPr lang="ko-KR" altLang="en-US" sz="700" dirty="0"/>
                        <a:t>여가지프로그램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관악산 </a:t>
                      </a:r>
                      <a:r>
                        <a:rPr lang="ko-KR" altLang="en-US" sz="700" dirty="0" err="1"/>
                        <a:t>철쭉제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관악문화원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관악산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아가씨선발</a:t>
                      </a:r>
                      <a:r>
                        <a:rPr lang="ko-KR" altLang="en-US" sz="700" dirty="0"/>
                        <a:t> 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관악 구민의 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관악구청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서울대문화관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기념식</a:t>
                      </a:r>
                      <a:r>
                        <a:rPr lang="en-US" altLang="ko-KR" sz="700" dirty="0"/>
                        <a:t>,SBS</a:t>
                      </a:r>
                      <a:r>
                        <a:rPr lang="ko-KR" altLang="en-US" sz="700" dirty="0"/>
                        <a:t>공개방송 가수 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팀 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용두문화제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용두초등학교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문화행사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경기방송</a:t>
                      </a:r>
                      <a:r>
                        <a:rPr lang="ko-KR" altLang="en-US" sz="700" dirty="0"/>
                        <a:t> 공개방송 가수 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이천도자기축제전야제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이천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인천시민회관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아가씨선발대회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전시판매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0817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태박산</a:t>
                      </a:r>
                      <a:r>
                        <a:rPr lang="ko-KR" altLang="en-US" sz="700" dirty="0"/>
                        <a:t> 눈 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태백시청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방송연출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태백시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ITV</a:t>
                      </a:r>
                      <a:r>
                        <a:rPr lang="ko-KR" altLang="en-US" sz="700" dirty="0"/>
                        <a:t>녹화방송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003096"/>
                  </a:ext>
                </a:extLst>
              </a:tr>
              <a:tr h="193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대관령</a:t>
                      </a:r>
                      <a:r>
                        <a:rPr lang="ko-KR" altLang="en-US" sz="700" baseline="0" dirty="0"/>
                        <a:t> 눈꽃축제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횡성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SBS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814362"/>
                  </a:ext>
                </a:extLst>
              </a:tr>
              <a:tr h="17851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고창 </a:t>
                      </a:r>
                      <a:r>
                        <a:rPr lang="ko-KR" altLang="en-US" sz="700" dirty="0" err="1"/>
                        <a:t>수산물축제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99.00</a:t>
                      </a:r>
                    </a:p>
                    <a:p>
                      <a:pPr algn="ctr" latinLnBrk="1"/>
                      <a:r>
                        <a:rPr lang="en-US" altLang="ko-KR" sz="700" dirty="0"/>
                        <a:t>01.02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선운사</a:t>
                      </a:r>
                      <a:r>
                        <a:rPr lang="ko-KR" altLang="en-US" sz="700" dirty="0"/>
                        <a:t> 입구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ITV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국악공연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쭈꾸미</a:t>
                      </a:r>
                      <a:r>
                        <a:rPr lang="ko-KR" altLang="en-US" sz="700" dirty="0"/>
                        <a:t> 선발대회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부스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30300"/>
                  </a:ext>
                </a:extLst>
              </a:tr>
              <a:tr h="16367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태백산 </a:t>
                      </a:r>
                      <a:r>
                        <a:rPr lang="ko-KR" altLang="en-US" sz="700" dirty="0" err="1"/>
                        <a:t>철쭉제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태백시청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방송연출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태백산입구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ITV</a:t>
                      </a:r>
                      <a:r>
                        <a:rPr lang="ko-KR" altLang="en-US" sz="700" dirty="0"/>
                        <a:t>공개방송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190014"/>
                  </a:ext>
                </a:extLst>
              </a:tr>
              <a:tr h="1488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황강 </a:t>
                      </a:r>
                      <a:r>
                        <a:rPr lang="ko-KR" altLang="en-US" sz="700" dirty="0" err="1"/>
                        <a:t>모래축제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합천</a:t>
                      </a:r>
                      <a:r>
                        <a:rPr lang="en-US" altLang="ko-KR" sz="700" dirty="0"/>
                        <a:t>JC 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함천둔치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ITV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모래위에서</a:t>
                      </a:r>
                      <a:r>
                        <a:rPr lang="ko-KR" altLang="en-US" sz="700" dirty="0"/>
                        <a:t> 달리기 등 문화행사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5048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남양주 </a:t>
                      </a:r>
                      <a:r>
                        <a:rPr lang="ko-KR" altLang="en-US" sz="700" dirty="0" err="1"/>
                        <a:t>노을축제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남야주시청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M.NET</a:t>
                      </a:r>
                      <a:r>
                        <a:rPr lang="ko-KR" altLang="en-US" sz="700" dirty="0"/>
                        <a:t>공연</a:t>
                      </a:r>
                      <a:r>
                        <a:rPr lang="en-US" altLang="ko-KR" sz="700" dirty="0"/>
                        <a:t>,A&amp;C</a:t>
                      </a:r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74622"/>
                  </a:ext>
                </a:extLst>
              </a:tr>
              <a:tr h="1191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이천도자기축제 전야제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이천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인천시민회관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아가씨선발대회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30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안성 </a:t>
                      </a:r>
                      <a:r>
                        <a:rPr lang="ko-KR" altLang="en-US" sz="700" dirty="0" err="1"/>
                        <a:t>맞춤축제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안성시청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아가씨선발대회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62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고창 </a:t>
                      </a:r>
                      <a:r>
                        <a:rPr lang="ko-KR" altLang="en-US" sz="700" dirty="0" err="1"/>
                        <a:t>수산물축제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선운사</a:t>
                      </a:r>
                      <a:r>
                        <a:rPr lang="ko-KR" altLang="en-US" sz="700" dirty="0"/>
                        <a:t> 입구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SBS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국악공연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86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고창 </a:t>
                      </a:r>
                      <a:r>
                        <a:rPr lang="ko-KR" altLang="en-US" sz="700" dirty="0" err="1"/>
                        <a:t>수산물축제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선운사</a:t>
                      </a:r>
                      <a:r>
                        <a:rPr lang="ko-KR" altLang="en-US" sz="700" dirty="0"/>
                        <a:t> 입구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ITV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국악공연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쭈꾸미</a:t>
                      </a:r>
                      <a:r>
                        <a:rPr lang="ko-KR" altLang="en-US" sz="700" dirty="0"/>
                        <a:t> 선발대회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부스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185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고창수산물</a:t>
                      </a:r>
                      <a:r>
                        <a:rPr lang="ko-KR" altLang="en-US" sz="700" dirty="0"/>
                        <a:t> 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선운사</a:t>
                      </a:r>
                      <a:r>
                        <a:rPr lang="ko-KR" altLang="en-US" sz="700" dirty="0"/>
                        <a:t> 입구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국악공연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쭈꾸미</a:t>
                      </a:r>
                      <a:r>
                        <a:rPr lang="ko-KR" altLang="en-US" sz="700" dirty="0"/>
                        <a:t> 선발대회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부스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53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언양 한우 </a:t>
                      </a:r>
                      <a:r>
                        <a:rPr lang="ko-KR" altLang="en-US" sz="700" dirty="0" err="1"/>
                        <a:t>불고기축제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울주군청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언양남천강변</a:t>
                      </a:r>
                      <a:endParaRPr lang="en-US" altLang="ko-KR" sz="700" dirty="0"/>
                    </a:p>
                    <a:p>
                      <a:pPr latinLnBrk="1"/>
                      <a:r>
                        <a:rPr lang="ko-KR" altLang="en-US" sz="700" dirty="0" err="1"/>
                        <a:t>특설행사장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PSB TV</a:t>
                      </a:r>
                      <a:r>
                        <a:rPr lang="ko-KR" altLang="en-US" sz="700" dirty="0"/>
                        <a:t>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63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증평 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I.NET</a:t>
                      </a:r>
                      <a:r>
                        <a:rPr lang="ko-KR" altLang="en-US" sz="700" dirty="0"/>
                        <a:t>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증평가요제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증평군민체육행사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759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남양 주먹골배축제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덕소군치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CBS</a:t>
                      </a:r>
                      <a:r>
                        <a:rPr lang="ko-KR" altLang="en-US" sz="700" dirty="0"/>
                        <a:t>라디오공개방송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소비자체육대회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판매행사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64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증평 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I.NET </a:t>
                      </a:r>
                      <a:r>
                        <a:rPr lang="ko-KR" altLang="en-US" sz="700" dirty="0"/>
                        <a:t>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증평가요제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증평군민체육행사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708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순창 </a:t>
                      </a:r>
                      <a:r>
                        <a:rPr lang="ko-KR" altLang="en-US" sz="700" dirty="0" err="1"/>
                        <a:t>장류축제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순창군청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장류단지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전주</a:t>
                      </a:r>
                      <a:r>
                        <a:rPr lang="en-US" altLang="ko-KR" sz="700" dirty="0"/>
                        <a:t>MBC,</a:t>
                      </a:r>
                      <a:r>
                        <a:rPr lang="ko-KR" altLang="en-US" sz="700" dirty="0"/>
                        <a:t>전주</a:t>
                      </a:r>
                      <a:r>
                        <a:rPr lang="en-US" altLang="ko-KR" sz="700" dirty="0"/>
                        <a:t>KBS,JTV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장류체험행사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23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증평 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I.NET</a:t>
                      </a:r>
                      <a:r>
                        <a:rPr lang="ko-KR" altLang="en-US" sz="700" dirty="0"/>
                        <a:t>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증평가요제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증평군민체육행사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974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홍성 </a:t>
                      </a:r>
                      <a:r>
                        <a:rPr lang="ko-KR" altLang="en-US" sz="700" dirty="0" err="1"/>
                        <a:t>내포축제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홍성군청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홍주성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MNET</a:t>
                      </a:r>
                      <a:r>
                        <a:rPr lang="ko-KR" altLang="en-US" sz="700" dirty="0"/>
                        <a:t>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의병제전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전통문화행사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보은 </a:t>
                      </a:r>
                      <a:r>
                        <a:rPr lang="ko-KR" altLang="en-US" sz="700" dirty="0" err="1"/>
                        <a:t>대추축제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보은군청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솔밭주변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CBS</a:t>
                      </a:r>
                      <a:r>
                        <a:rPr lang="ko-KR" altLang="en-US" sz="700" dirty="0"/>
                        <a:t>라디오공개방송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대추체험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특산물전시판매행사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40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정읍 </a:t>
                      </a:r>
                      <a:r>
                        <a:rPr lang="ko-KR" altLang="en-US" sz="700" dirty="0" err="1"/>
                        <a:t>부부사랑</a:t>
                      </a:r>
                      <a:endParaRPr lang="en-US" altLang="ko-KR" sz="700" dirty="0"/>
                    </a:p>
                    <a:p>
                      <a:pPr latinLnBrk="1"/>
                      <a:r>
                        <a:rPr lang="ko-KR" altLang="en-US" sz="700" dirty="0"/>
                        <a:t>내장산단풍축제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정읍시청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내장산입구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MBC</a:t>
                      </a:r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부부사랑가요제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단풍체험행사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2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아산 농특산물축제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아산시청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종합연출</a:t>
                      </a:r>
                      <a:r>
                        <a:rPr lang="ko-KR" altLang="en-US" sz="700" dirty="0"/>
                        <a:t> 및 총감독</a:t>
                      </a:r>
                    </a:p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유원지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CBS</a:t>
                      </a:r>
                      <a:r>
                        <a:rPr lang="ko-KR" altLang="en-US" sz="700" dirty="0"/>
                        <a:t>라디오공개방송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농특산물전시판매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2148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BC1CF4-24EB-4EAE-442C-3C98807EBB5C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154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ko-KR" altLang="en-US" sz="1200" b="1" spc="-10" dirty="0">
                <a:latin typeface="+mn-ea"/>
                <a:cs typeface="나눔고딕"/>
              </a:rPr>
              <a:t>지역문화</a:t>
            </a:r>
            <a:r>
              <a:rPr lang="ko-KR" altLang="en-US" sz="1200" b="1" dirty="0">
                <a:latin typeface="+mn-ea"/>
                <a:cs typeface="나눔고딕"/>
              </a:rPr>
              <a:t>축제 주요 실적</a:t>
            </a:r>
            <a:r>
              <a:rPr sz="1200" b="1" spc="-10" dirty="0">
                <a:latin typeface="+mn-ea"/>
                <a:cs typeface="나눔고딕"/>
              </a:rPr>
              <a:t>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63712"/>
              </p:ext>
            </p:extLst>
          </p:nvPr>
        </p:nvGraphicFramePr>
        <p:xfrm>
          <a:off x="161166" y="1288855"/>
          <a:ext cx="6556625" cy="741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594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999724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948032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  <a:gridCol w="1883558">
                  <a:extLst>
                    <a:ext uri="{9D8B030D-6E8A-4147-A177-3AD203B41FA5}">
                      <a16:colId xmlns:a16="http://schemas.microsoft.com/office/drawing/2014/main" val="1429617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규모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동로초등학교일대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무대공연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오미자체험행사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문경사과축제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10(21)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무대공연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사과체험행사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동로초등학교일대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무대공연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오미자체험행사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증평인삼골문화제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무대공연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군민체육대회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문경사과축제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시설장치물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10(21)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주제관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아산농특산물축제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아산시청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11(2)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유원지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CBS</a:t>
                      </a:r>
                      <a:r>
                        <a:rPr lang="ko-KR" altLang="en-US" sz="700" dirty="0"/>
                        <a:t>라디오공개방송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농특산물전시판매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081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성주생명문화축제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성밖숲일대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무대운영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생활사주제관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전통문화존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003096"/>
                  </a:ext>
                </a:extLst>
              </a:tr>
              <a:tr h="1933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동로초등학교일대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무대공연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오미자체험행사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814362"/>
                  </a:ext>
                </a:extLst>
              </a:tr>
              <a:tr h="1785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문경한우축제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문경도자기전시관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총연출</a:t>
                      </a:r>
                      <a:r>
                        <a:rPr lang="ko-KR" altLang="en-US" sz="700" dirty="0"/>
                        <a:t> 및 </a:t>
                      </a:r>
                      <a:r>
                        <a:rPr lang="ko-KR" altLang="en-US" sz="700" dirty="0" err="1"/>
                        <a:t>전통문화존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30300"/>
                  </a:ext>
                </a:extLst>
              </a:tr>
              <a:tr h="1636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청송사과축제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청송군청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사과공원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무대공연연출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사과존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사과스토리텔링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190014"/>
                  </a:ext>
                </a:extLst>
              </a:tr>
              <a:tr h="148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성주생명문화축제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성밖숲일대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무대운영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생활사주제관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전통문화존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5048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증평인삼골문화제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인삼존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삼겹살존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74622"/>
                  </a:ext>
                </a:extLst>
              </a:tr>
              <a:tr h="1191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청송사과축제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청송군청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컨설팅 및 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사과공원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컨설팅 및 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 운영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30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성주생명문화축제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성밖숲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저잣거리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62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동로초등학교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86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문경한우축제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문경도자기전시관앞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185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증평인삼골축제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충감독</a:t>
                      </a:r>
                      <a:r>
                        <a:rPr lang="ko-KR" altLang="en-US" sz="700" dirty="0"/>
                        <a:t>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총활기획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53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13</a:t>
                      </a:r>
                      <a:r>
                        <a:rPr lang="ko-KR" altLang="en-US" sz="700" dirty="0"/>
                        <a:t>수원화성문화제 사랑등불축제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수원문화재단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10(7)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수원청매향교일대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등제작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63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13</a:t>
                      </a:r>
                      <a:r>
                        <a:rPr lang="ko-KR" altLang="en-US" sz="700" dirty="0"/>
                        <a:t>울산등불축제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울산매일신문사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1.5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여천천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등기획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제작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759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13</a:t>
                      </a:r>
                      <a:r>
                        <a:rPr lang="ko-KR" altLang="en-US" sz="700" dirty="0"/>
                        <a:t>청송사과축제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청송군청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컨설팅 및 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6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사과공원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컨설팅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등설치</a:t>
                      </a:r>
                      <a:r>
                        <a:rPr lang="ko-KR" altLang="en-US" sz="700" dirty="0"/>
                        <a:t> 운영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64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 err="1"/>
                        <a:t>칠곡낙동강세계평화문화축전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칠곡군청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칠곡보</a:t>
                      </a:r>
                      <a:r>
                        <a:rPr lang="ko-KR" altLang="en-US" sz="700" dirty="0"/>
                        <a:t> 생태공원 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대행사관리</a:t>
                      </a:r>
                      <a:r>
                        <a:rPr lang="ko-KR" altLang="en-US" sz="700" dirty="0"/>
                        <a:t> 및 감리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708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/>
                        <a:t>남한산성문화제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남한산성행궁일대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23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/>
                        <a:t>울산등불축제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울산매일신문사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1.5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여천천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등기획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제작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974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 err="1"/>
                        <a:t>칠곡낙동강세계평화문화축전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칠곡군청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칠곡보</a:t>
                      </a:r>
                      <a:r>
                        <a:rPr lang="ko-KR" altLang="en-US" sz="700" dirty="0"/>
                        <a:t> 생태공원일대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대행사관리</a:t>
                      </a:r>
                      <a:r>
                        <a:rPr lang="ko-KR" altLang="en-US" sz="700" dirty="0"/>
                        <a:t> 및 감리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광주남한산성문화제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남한산성행궁일대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40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강서허준축제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강서구청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구남공원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2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서천소곡주축제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한산면전통시장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21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울산등불축제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울산매일신문사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1.5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여천천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등기획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제작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9885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3633146-E9B2-4B32-E8D6-B1507F4B7097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25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ko-KR" altLang="en-US" sz="1200" b="1" spc="-10" dirty="0">
                <a:latin typeface="+mn-ea"/>
                <a:cs typeface="나눔고딕"/>
              </a:rPr>
              <a:t>지역문화</a:t>
            </a:r>
            <a:r>
              <a:rPr lang="ko-KR" altLang="en-US" sz="1200" b="1" dirty="0">
                <a:latin typeface="+mn-ea"/>
                <a:cs typeface="나눔고딕"/>
              </a:rPr>
              <a:t>축제 주요 실적</a:t>
            </a:r>
            <a:r>
              <a:rPr sz="1200" b="1" spc="-10" dirty="0">
                <a:latin typeface="+mn-ea"/>
                <a:cs typeface="나눔고딕"/>
              </a:rPr>
              <a:t>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52463"/>
              </p:ext>
            </p:extLst>
          </p:nvPr>
        </p:nvGraphicFramePr>
        <p:xfrm>
          <a:off x="150812" y="1316808"/>
          <a:ext cx="6590555" cy="435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413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571809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1063816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472732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48975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1010474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  <a:gridCol w="1882561">
                  <a:extLst>
                    <a:ext uri="{9D8B030D-6E8A-4147-A177-3AD203B41FA5}">
                      <a16:colId xmlns:a16="http://schemas.microsoft.com/office/drawing/2014/main" val="1429617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규모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/>
                        <a:t>강서허준축제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강서구청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궁남공원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/>
                        <a:t>서천소곡주축제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한산면전통시장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17</a:t>
                      </a:r>
                      <a:r>
                        <a:rPr lang="ko-KR" altLang="en-US" sz="700" dirty="0" err="1"/>
                        <a:t>영천보현산별빛축제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영천시청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보현산천문관일대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스토리텔링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17</a:t>
                      </a:r>
                      <a:r>
                        <a:rPr lang="ko-KR" altLang="en-US" sz="700" dirty="0"/>
                        <a:t>울산등불축제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울산매일신문사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1.5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여천천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등기획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제작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운영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의령의병축제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 err="1"/>
                        <a:t>의령의병축제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935314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 err="1"/>
                        <a:t>의령토요애축제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의령 </a:t>
                      </a:r>
                      <a:r>
                        <a:rPr lang="ko-KR" altLang="en-US" sz="700" dirty="0" err="1"/>
                        <a:t>농경전통테마파크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378887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19.</a:t>
                      </a:r>
                      <a:r>
                        <a:rPr lang="ko-KR" altLang="en-US" sz="700" dirty="0" err="1"/>
                        <a:t>양양연어축제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양양군청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종합연출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19.09(4)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양양남대천일대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콘텐츠 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6242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20.</a:t>
                      </a:r>
                      <a:r>
                        <a:rPr lang="ko-KR" altLang="en-US" sz="700" dirty="0" err="1"/>
                        <a:t>의령홍의장군축제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촹괄기획연출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기본계획서 작성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코로나</a:t>
                      </a: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/>
                        <a:t>로 </a:t>
                      </a:r>
                      <a:r>
                        <a:rPr lang="ko-KR" altLang="en-US" sz="700" dirty="0" err="1"/>
                        <a:t>계약후</a:t>
                      </a:r>
                      <a:r>
                        <a:rPr lang="ko-KR" altLang="en-US" sz="700" dirty="0"/>
                        <a:t> 준비중 취소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716387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21.</a:t>
                      </a:r>
                      <a:r>
                        <a:rPr lang="ko-KR" altLang="en-US" sz="700" dirty="0" err="1"/>
                        <a:t>의령홍의장군축제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촹괄기획연출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기본계획서 작성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코로나</a:t>
                      </a: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/>
                        <a:t>로 </a:t>
                      </a:r>
                      <a:r>
                        <a:rPr lang="ko-KR" altLang="en-US" sz="700" dirty="0" err="1"/>
                        <a:t>계약후</a:t>
                      </a:r>
                      <a:r>
                        <a:rPr lang="ko-KR" altLang="en-US" sz="700" dirty="0"/>
                        <a:t> 준비중 취소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30086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의령홍의장군축제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촹괄기획연출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기본계획서 작성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코로나</a:t>
                      </a: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/>
                        <a:t>로 </a:t>
                      </a:r>
                      <a:r>
                        <a:rPr lang="ko-KR" altLang="en-US" sz="700" dirty="0" err="1"/>
                        <a:t>계약후</a:t>
                      </a:r>
                      <a:r>
                        <a:rPr lang="ko-KR" altLang="en-US" sz="700" dirty="0"/>
                        <a:t> 준비중 취소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795830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의령신반문화제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부림 </a:t>
                      </a:r>
                      <a:r>
                        <a:rPr lang="ko-KR" altLang="en-US" sz="700" dirty="0" err="1"/>
                        <a:t>우륵테마파크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주제공연 연출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266176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의령리치리치페스티벌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개막식 연출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582526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의령토요애축제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</a:t>
                      </a:r>
                      <a:r>
                        <a:rPr lang="ko-KR" altLang="en-US" sz="700" dirty="0" err="1"/>
                        <a:t>종합연출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의령 </a:t>
                      </a:r>
                      <a:r>
                        <a:rPr lang="ko-KR" altLang="en-US" sz="700" dirty="0" err="1"/>
                        <a:t>농경전통테마파크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15414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23.</a:t>
                      </a:r>
                      <a:r>
                        <a:rPr lang="ko-KR" altLang="en-US" sz="700" dirty="0" err="1"/>
                        <a:t>의령홍의장군축제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총감독 및 종합연출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총감독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촹괄기획연출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기본계획서 작성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코로나</a:t>
                      </a: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/>
                        <a:t>로 </a:t>
                      </a:r>
                      <a:r>
                        <a:rPr lang="ko-KR" altLang="en-US" sz="700" dirty="0" err="1"/>
                        <a:t>계약후</a:t>
                      </a:r>
                      <a:r>
                        <a:rPr lang="ko-KR" altLang="en-US" sz="700" dirty="0"/>
                        <a:t> 준비중 취소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3412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DAFAB1-B17E-3221-4242-A0CA7102EF21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098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54941" y="1005733"/>
            <a:ext cx="507425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특집 중계 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3752"/>
              </p:ext>
            </p:extLst>
          </p:nvPr>
        </p:nvGraphicFramePr>
        <p:xfrm>
          <a:off x="174904" y="1288855"/>
          <a:ext cx="6494458" cy="4464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856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6109069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5867653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44608161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 송 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슈퍼리그 배구 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개막 쇼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TV </a:t>
                      </a:r>
                      <a:r>
                        <a:rPr lang="ko-KR" altLang="en-US" sz="700" baseline="0" dirty="0"/>
                        <a:t>생방송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학생체육관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식적행사</a:t>
                      </a:r>
                      <a:r>
                        <a:rPr lang="ko-KR" altLang="en-US" sz="700" dirty="0"/>
                        <a:t>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경기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이벤트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학생체육관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식적행사</a:t>
                      </a:r>
                      <a:r>
                        <a:rPr lang="ko-KR" altLang="en-US" sz="700" dirty="0"/>
                        <a:t>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경기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이벤트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98.12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학생체육관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식적행사</a:t>
                      </a:r>
                      <a:r>
                        <a:rPr lang="ko-KR" altLang="en-US" sz="700" dirty="0"/>
                        <a:t>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경기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이벤트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학생체육관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식적행사</a:t>
                      </a:r>
                      <a:r>
                        <a:rPr lang="ko-KR" altLang="en-US" sz="700" dirty="0"/>
                        <a:t>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경기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이벤트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01.12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학생체육관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식적행사</a:t>
                      </a:r>
                      <a:r>
                        <a:rPr lang="ko-KR" altLang="en-US" sz="700" dirty="0"/>
                        <a:t>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경기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이벤트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 rowSpan="4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농구 대잔치 개막 쇼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TV </a:t>
                      </a:r>
                      <a:r>
                        <a:rPr lang="ko-KR" altLang="en-US" sz="700" baseline="0" dirty="0"/>
                        <a:t>생방송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식적행사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가수 축하 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이벤트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081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식적행사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가수 축하 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이벤트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003096"/>
                  </a:ext>
                </a:extLst>
              </a:tr>
              <a:tr h="193345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식적행사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가수 축하 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이벤트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814362"/>
                  </a:ext>
                </a:extLst>
              </a:tr>
              <a:tr h="178511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97.11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식적행사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가수 축하 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이벤트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30300"/>
                  </a:ext>
                </a:extLst>
              </a:tr>
              <a:tr h="163678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농구 대잔치 </a:t>
                      </a:r>
                      <a:r>
                        <a:rPr lang="ko-KR" altLang="en-US" sz="700" dirty="0" err="1"/>
                        <a:t>올스타전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TV </a:t>
                      </a:r>
                      <a:r>
                        <a:rPr lang="ko-KR" altLang="en-US" sz="700" dirty="0" err="1"/>
                        <a:t>생방속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식전행사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축하쇼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올스타전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190014"/>
                  </a:ext>
                </a:extLst>
              </a:tr>
              <a:tr h="148844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5048"/>
                  </a:ext>
                </a:extLst>
              </a:tr>
              <a:tr h="134010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74622"/>
                  </a:ext>
                </a:extLst>
              </a:tr>
              <a:tr h="11917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기아</a:t>
                      </a:r>
                      <a:r>
                        <a:rPr lang="ko-KR" altLang="en-US" sz="700" baseline="0" dirty="0"/>
                        <a:t> 프로 농구 개막 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 TV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사직체육관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식전행사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baseline="0" dirty="0"/>
                        <a:t> </a:t>
                      </a:r>
                      <a:r>
                        <a:rPr lang="ko-KR" altLang="en-US" sz="700" baseline="0" dirty="0" err="1"/>
                        <a:t>창단개막식</a:t>
                      </a:r>
                      <a:r>
                        <a:rPr lang="ko-KR" altLang="en-US" sz="700" baseline="0" dirty="0"/>
                        <a:t> 및 축하 쇼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/>
                        <a:t>경기 및 이벤트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30596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프로농구 올 스타 전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TV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펜싱경기장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식전행사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올 스타 경기 및 이벤트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6215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잠실체육관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식전행사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올 스타 경기 및 이벤트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86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부일 </a:t>
                      </a:r>
                      <a:r>
                        <a:rPr lang="ko-KR" altLang="en-US" sz="700" dirty="0" err="1"/>
                        <a:t>기획컵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SBS</a:t>
                      </a:r>
                    </a:p>
                    <a:p>
                      <a:pPr algn="l" latinLnBrk="1"/>
                      <a:r>
                        <a:rPr lang="ko-KR" altLang="en-US" sz="700" dirty="0"/>
                        <a:t>아이스하키 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TV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목동 아이스링크장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일차</a:t>
                      </a:r>
                      <a:r>
                        <a:rPr lang="en-US" altLang="ko-KR" sz="700" baseline="0" dirty="0"/>
                        <a:t> : </a:t>
                      </a:r>
                      <a:r>
                        <a:rPr lang="ko-KR" altLang="en-US" sz="700" baseline="0" dirty="0"/>
                        <a:t>개막 쇼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/>
                        <a:t>공식행사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/>
                        <a:t>경기</a:t>
                      </a:r>
                      <a:endParaRPr lang="en-US" altLang="ko-KR" sz="700" baseline="0" dirty="0"/>
                    </a:p>
                    <a:p>
                      <a:pPr algn="l" latinLnBrk="1"/>
                      <a:r>
                        <a:rPr lang="en-US" altLang="ko-KR" sz="700" baseline="0" dirty="0"/>
                        <a:t>2</a:t>
                      </a:r>
                      <a:r>
                        <a:rPr lang="ko-KR" altLang="en-US" sz="700" baseline="0" dirty="0"/>
                        <a:t>일차</a:t>
                      </a:r>
                      <a:r>
                        <a:rPr lang="en-US" altLang="ko-KR" sz="700" baseline="0" dirty="0"/>
                        <a:t> : </a:t>
                      </a:r>
                      <a:r>
                        <a:rPr lang="ko-KR" altLang="en-US" sz="700" baseline="0" dirty="0"/>
                        <a:t>경기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/>
                        <a:t>가수 </a:t>
                      </a:r>
                      <a:r>
                        <a:rPr lang="en-US" altLang="ko-KR" sz="700" baseline="0" dirty="0"/>
                        <a:t>18</a:t>
                      </a:r>
                      <a:r>
                        <a:rPr lang="ko-KR" altLang="en-US" sz="700" baseline="0" dirty="0"/>
                        <a:t>팀 축하 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185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프로축구올</a:t>
                      </a:r>
                      <a:r>
                        <a:rPr lang="ko-KR" altLang="en-US" sz="700" dirty="0"/>
                        <a:t> 스타 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 TV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생방송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사직운동장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식전 행사 가수 축하 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올 스타 경기 및 이벤트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53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프로야구올</a:t>
                      </a:r>
                      <a:r>
                        <a:rPr lang="ko-KR" altLang="en-US" sz="700" dirty="0"/>
                        <a:t> 스타 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 TV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생방송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사직운동장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식전</a:t>
                      </a:r>
                      <a:r>
                        <a:rPr lang="ko-KR" altLang="en-US" sz="700" baseline="0" dirty="0"/>
                        <a:t> 행사 가수 축하 쇼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/>
                        <a:t>올 스타 경기 및 이벤트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63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프로씨름올</a:t>
                      </a:r>
                      <a:r>
                        <a:rPr lang="ko-KR" altLang="en-US" sz="700" dirty="0"/>
                        <a:t> 스타 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TV </a:t>
                      </a:r>
                      <a:r>
                        <a:rPr lang="ko-KR" altLang="en-US" sz="700" dirty="0" err="1"/>
                        <a:t>생봉송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96.11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장충체육관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식전</a:t>
                      </a:r>
                      <a:r>
                        <a:rPr lang="ko-KR" altLang="en-US" sz="700" baseline="0" dirty="0"/>
                        <a:t> 행사 가수 축하 쇼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/>
                        <a:t>올 스타 경기 및 이벤트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7592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3E0165-CCF3-D58D-2AF7-E3C7F8A85ABC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10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90852"/>
              </p:ext>
            </p:extLst>
          </p:nvPr>
        </p:nvGraphicFramePr>
        <p:xfrm>
          <a:off x="161166" y="1288855"/>
          <a:ext cx="6508197" cy="678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586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330780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232251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제</a:t>
                      </a: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회 신촌 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부일기획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신촌특설무대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출연가수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0687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제</a:t>
                      </a:r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회 신촌 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부일기획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신촌특설무대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출연가수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1478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부일 </a:t>
                      </a:r>
                      <a:r>
                        <a:rPr lang="ko-KR" altLang="en-US" sz="700" dirty="0" err="1"/>
                        <a:t>기획컵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SBS</a:t>
                      </a:r>
                    </a:p>
                    <a:p>
                      <a:pPr algn="l" latinLnBrk="1"/>
                      <a:r>
                        <a:rPr lang="ko-KR" altLang="en-US" sz="700" dirty="0"/>
                        <a:t>아이스하키축제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서울방송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SBS</a:t>
                      </a:r>
                      <a:r>
                        <a:rPr lang="en-US" altLang="ko-KR" sz="700" baseline="0" dirty="0"/>
                        <a:t>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목동 아이스링크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실내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홍진경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정재형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/>
                        <a:t>팀 </a:t>
                      </a:r>
                      <a:r>
                        <a:rPr lang="en-US" altLang="ko-KR" sz="700" dirty="0"/>
                        <a:t>: </a:t>
                      </a:r>
                      <a:r>
                        <a:rPr lang="ko-KR" altLang="en-US" sz="700" dirty="0" err="1"/>
                        <a:t>언타이틀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구본승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이승환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젝스키스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박진영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리아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엄정화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영턱스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업타운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자자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이기찬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에어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김자연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포지션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비스멧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25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세계한민족</a:t>
                      </a:r>
                      <a:r>
                        <a:rPr lang="ko-KR" altLang="en-US" sz="700" dirty="0"/>
                        <a:t> 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체육협의회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경주교육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/>
                        <a:t>출연가수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8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142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98</a:t>
                      </a:r>
                      <a:r>
                        <a:rPr lang="ko-KR" altLang="en-US" sz="700" dirty="0"/>
                        <a:t>삼성 축구 개막 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삼성축구단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경기방송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수원공설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송만기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:8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레드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바비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오룡비무방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6928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관악구민</a:t>
                      </a:r>
                      <a:r>
                        <a:rPr lang="ko-KR" altLang="en-US" sz="700" dirty="0"/>
                        <a:t> 열린 음악회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관악구청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서울대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예술회관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이성미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:17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박진영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이소라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임창정</a:t>
                      </a:r>
                      <a:r>
                        <a:rPr lang="en-US" altLang="ko-KR" sz="700" dirty="0"/>
                        <a:t>,OPPA,</a:t>
                      </a:r>
                      <a:r>
                        <a:rPr lang="ko-KR" altLang="en-US" sz="700" dirty="0" err="1"/>
                        <a:t>이예린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김국환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박기영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이승철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신승훈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0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용두 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용두문화제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제전위원회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경기방송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용두초등학교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송만기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 err="1"/>
                        <a:t>태사자</a:t>
                      </a:r>
                      <a:r>
                        <a:rPr lang="en-US" altLang="ko-KR" sz="700" dirty="0"/>
                        <a:t>,GOD,</a:t>
                      </a:r>
                      <a:r>
                        <a:rPr lang="ko-KR" altLang="en-US" sz="700" dirty="0" err="1"/>
                        <a:t>오룡비무방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이자연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003096"/>
                  </a:ext>
                </a:extLst>
              </a:tr>
              <a:tr h="1933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99 </a:t>
                      </a:r>
                      <a:r>
                        <a:rPr lang="ko-KR" altLang="en-US" sz="700" dirty="0"/>
                        <a:t>골드뱅크 </a:t>
                      </a:r>
                      <a:r>
                        <a:rPr lang="ko-KR" altLang="en-US" sz="700" dirty="0" err="1"/>
                        <a:t>농구단</a:t>
                      </a:r>
                      <a:r>
                        <a:rPr lang="ko-KR" altLang="en-US" sz="700" dirty="0"/>
                        <a:t> 개막 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골드뱅크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군산 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17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백지영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클릭</a:t>
                      </a:r>
                      <a:r>
                        <a:rPr lang="en-US" altLang="ko-KR" sz="700" dirty="0"/>
                        <a:t>B,</a:t>
                      </a:r>
                      <a:r>
                        <a:rPr lang="ko-KR" altLang="en-US" sz="700" dirty="0" err="1"/>
                        <a:t>허니패밀리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스페이스</a:t>
                      </a:r>
                      <a:r>
                        <a:rPr lang="en-US" altLang="ko-KR" sz="700" dirty="0"/>
                        <a:t>A,NRG,</a:t>
                      </a:r>
                      <a:r>
                        <a:rPr lang="ko-KR" altLang="en-US" sz="700" dirty="0" err="1"/>
                        <a:t>고한우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오준성</a:t>
                      </a:r>
                      <a:r>
                        <a:rPr lang="en-US" altLang="ko-KR" sz="700" dirty="0"/>
                        <a:t>,FOX,</a:t>
                      </a:r>
                      <a:r>
                        <a:rPr lang="ko-KR" altLang="en-US" sz="700" dirty="0" err="1"/>
                        <a:t>서연주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애즈원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페이지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야다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814362"/>
                  </a:ext>
                </a:extLst>
              </a:tr>
              <a:tr h="17851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태백산 눈 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태백시청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시내특설무대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김호준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문희옥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30300"/>
                  </a:ext>
                </a:extLst>
              </a:tr>
              <a:tr h="1636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99</a:t>
                      </a:r>
                      <a:r>
                        <a:rPr lang="ko-KR" altLang="en-US" sz="700" dirty="0"/>
                        <a:t>대관령 눈꽃축제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축제</a:t>
                      </a:r>
                      <a:r>
                        <a:rPr lang="en-US" altLang="ko-KR" sz="700" baseline="0" dirty="0"/>
                        <a:t> 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:17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박지윤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김원준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태사자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언타이틀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원타임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영턱스클럽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이소은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샤인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코요테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보이스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전선민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논스톱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김돈규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김현성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190014"/>
                  </a:ext>
                </a:extLst>
              </a:tr>
              <a:tr h="148844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고창 수산물 축제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이상용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:10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 err="1"/>
                        <a:t>조항조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문희옥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</a:t>
                      </a:r>
                      <a:r>
                        <a:rPr lang="en-US" altLang="ko-KR" sz="700" dirty="0"/>
                        <a:t>,EZI,</a:t>
                      </a:r>
                      <a:r>
                        <a:rPr lang="ko-KR" altLang="en-US" sz="700" dirty="0" err="1"/>
                        <a:t>제노스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새도우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5048"/>
                  </a:ext>
                </a:extLst>
              </a:tr>
              <a:tr h="134010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</a:t>
                      </a:r>
                      <a:r>
                        <a:rPr lang="en-US" altLang="ko-KR" sz="700" dirty="0"/>
                        <a:t>MBC</a:t>
                      </a:r>
                    </a:p>
                    <a:p>
                      <a:pPr algn="ctr" latinLnBrk="1"/>
                      <a:r>
                        <a:rPr lang="en-US" altLang="ko-KR" sz="700" dirty="0"/>
                        <a:t>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자체사회자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팀 및 장기자랑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74622"/>
                  </a:ext>
                </a:extLst>
              </a:tr>
              <a:tr h="11917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울산 </a:t>
                      </a:r>
                      <a:r>
                        <a:rPr lang="ko-KR" altLang="en-US" sz="700" dirty="0" err="1"/>
                        <a:t>환경콘서트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울산 매일신문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태화강둔치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이제니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유승준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코요테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지누션</a:t>
                      </a:r>
                      <a:r>
                        <a:rPr lang="en-US" altLang="ko-KR" sz="700" dirty="0"/>
                        <a:t>,O-24,</a:t>
                      </a:r>
                      <a:r>
                        <a:rPr lang="ko-KR" altLang="en-US" sz="700" dirty="0"/>
                        <a:t>핑클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30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울산 시민을 위한 환경 콘서트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울산매일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울산</a:t>
                      </a:r>
                      <a:r>
                        <a:rPr lang="en-US" altLang="ko-KR" sz="700" baseline="0" dirty="0"/>
                        <a:t> 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 TV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녹화방송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태화강둔치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유승준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핑클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코요테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지누션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비쥬</a:t>
                      </a:r>
                      <a:r>
                        <a:rPr lang="en-US" altLang="ko-KR" sz="700" dirty="0"/>
                        <a:t>,O-24,</a:t>
                      </a:r>
                      <a:r>
                        <a:rPr lang="ko-KR" altLang="en-US" sz="700" dirty="0" err="1"/>
                        <a:t>클레오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박기영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티티마</a:t>
                      </a:r>
                      <a:r>
                        <a:rPr lang="ko-KR" altLang="en-US" sz="700" dirty="0"/>
                        <a:t> 등 </a:t>
                      </a: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62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황강 </a:t>
                      </a:r>
                      <a:r>
                        <a:rPr lang="ko-KR" altLang="en-US" sz="700" dirty="0" err="1"/>
                        <a:t>모래축제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합천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고수부지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조진영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임주리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등 </a:t>
                      </a:r>
                      <a:r>
                        <a:rPr lang="en-US" altLang="ko-KR" sz="700" baseline="0" dirty="0"/>
                        <a:t>2</a:t>
                      </a:r>
                      <a:r>
                        <a:rPr lang="ko-KR" altLang="en-US" sz="700" baseline="0" dirty="0"/>
                        <a:t>부</a:t>
                      </a:r>
                      <a:r>
                        <a:rPr lang="en-US" altLang="ko-KR" sz="700" baseline="0" dirty="0"/>
                        <a:t>MC:</a:t>
                      </a:r>
                      <a:r>
                        <a:rPr lang="ko-KR" altLang="en-US" sz="700" baseline="0" dirty="0"/>
                        <a:t>김진희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김지갱</a:t>
                      </a:r>
                      <a:r>
                        <a:rPr lang="en-US" altLang="ko-KR" sz="700" baseline="0" dirty="0"/>
                        <a:t>, </a:t>
                      </a:r>
                      <a:r>
                        <a:rPr lang="ko-KR" altLang="en-US" sz="700" baseline="0" dirty="0" err="1"/>
                        <a:t>출연가수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이기찬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86271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남양주 </a:t>
                      </a:r>
                      <a:r>
                        <a:rPr lang="ko-KR" altLang="en-US" sz="700" dirty="0" err="1"/>
                        <a:t>노을축제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M.NET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채정안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초대가수</a:t>
                      </a:r>
                      <a:r>
                        <a:rPr lang="en-US" altLang="ko-KR" sz="700" dirty="0"/>
                        <a:t>:20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 err="1"/>
                        <a:t>태사자</a:t>
                      </a:r>
                      <a:r>
                        <a:rPr lang="en-US" altLang="ko-KR" sz="700" dirty="0"/>
                        <a:t>,YG</a:t>
                      </a:r>
                      <a:r>
                        <a:rPr lang="ko-KR" altLang="en-US" sz="700" dirty="0"/>
                        <a:t>패밀리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디바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클릭</a:t>
                      </a:r>
                      <a:r>
                        <a:rPr lang="en-US" altLang="ko-KR" sz="700" dirty="0"/>
                        <a:t>B </a:t>
                      </a:r>
                      <a:r>
                        <a:rPr lang="ko-KR" altLang="en-US" sz="700" dirty="0"/>
                        <a:t>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185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A&amp;C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유은영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노사연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이광조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사준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5384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고호경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디바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김민종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소찬휘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63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안성배맞춤축제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안성시청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안성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김진수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정선희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:16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 err="1"/>
                        <a:t>태사자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백지영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베이비복스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채정안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최창민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스페이스</a:t>
                      </a:r>
                      <a:r>
                        <a:rPr lang="en-US" altLang="ko-KR" sz="700" dirty="0"/>
                        <a:t>A,</a:t>
                      </a:r>
                      <a:r>
                        <a:rPr lang="ko-KR" altLang="en-US" sz="700" dirty="0"/>
                        <a:t>고호경임성은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코요테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샾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조이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편승엽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최윤아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759267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3FDDA60C-911E-5996-DA9D-640A87CAD995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5DEED-A3C0-2489-0825-F9C5466FE8DC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349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15099"/>
              </p:ext>
            </p:extLst>
          </p:nvPr>
        </p:nvGraphicFramePr>
        <p:xfrm>
          <a:off x="174904" y="1288855"/>
          <a:ext cx="6508194" cy="586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24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224203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45306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920715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168349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고창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dirty="0" err="1"/>
                        <a:t>수산물축제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고창군청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행사장 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이무송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이수영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:15</a:t>
                      </a:r>
                      <a:r>
                        <a:rPr lang="ko-KR" altLang="en-US" sz="700" dirty="0"/>
                        <a:t>팀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부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유현상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김홍조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이무송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진시몬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최석준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부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구피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듀크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클레오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이수영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줄리엣</a:t>
                      </a:r>
                      <a:r>
                        <a:rPr lang="en-US" altLang="ko-KR" sz="700" dirty="0"/>
                        <a:t>,NRG,J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삼성전기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dirty="0"/>
                        <a:t>음악제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부산삼성전기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PSB</a:t>
                      </a:r>
                      <a:r>
                        <a:rPr lang="en-US" altLang="ko-KR" sz="700" baseline="0" dirty="0"/>
                        <a:t>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운동장 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자체 진행자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:8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+</a:t>
                      </a:r>
                      <a:r>
                        <a:rPr lang="ko-KR" altLang="en-US" sz="700" dirty="0"/>
                        <a:t>장기자랑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박기영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이수영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거리의시인들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캔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관악 청소년 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관악구청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보라매 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박기영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출연가수</a:t>
                      </a:r>
                      <a:r>
                        <a:rPr lang="en-US" altLang="ko-KR" sz="700" baseline="0" dirty="0"/>
                        <a:t>:17</a:t>
                      </a:r>
                      <a:r>
                        <a:rPr lang="ko-KR" altLang="en-US" sz="700" baseline="0" dirty="0"/>
                        <a:t>팀</a:t>
                      </a:r>
                      <a:r>
                        <a:rPr lang="en-US" altLang="ko-KR" sz="700" baseline="0" dirty="0"/>
                        <a:t>-GOD,</a:t>
                      </a:r>
                      <a:r>
                        <a:rPr lang="ko-KR" altLang="en-US" sz="700" baseline="0" dirty="0" err="1"/>
                        <a:t>샤크라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클론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터보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박기영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최재훈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비쥬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김민종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플라이투더스카이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박혜경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무주 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이상룔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녹색지대한혜진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주병선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진미령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임주리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9023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</a:t>
                      </a:r>
                      <a:r>
                        <a:rPr lang="en-US" altLang="ko-KR" sz="700" baseline="0" dirty="0"/>
                        <a:t>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무주 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최창민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윤손하</a:t>
                      </a:r>
                      <a:r>
                        <a:rPr lang="ko-KR" altLang="en-US" sz="700" dirty="0"/>
                        <a:t> 초대가수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클론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플라이투더스카이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문차일드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채정안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박효신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6823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남양주 </a:t>
                      </a:r>
                      <a:r>
                        <a:rPr lang="ko-KR" altLang="en-US" sz="700" dirty="0" err="1"/>
                        <a:t>노을축제</a:t>
                      </a:r>
                      <a:endParaRPr lang="ko-KR" altLang="en-US" sz="7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신화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23</a:t>
                      </a:r>
                      <a:r>
                        <a:rPr lang="ko-KR" altLang="en-US" sz="700" dirty="0"/>
                        <a:t>팀</a:t>
                      </a:r>
                      <a:r>
                        <a:rPr lang="en-US" altLang="ko-KR" sz="700" dirty="0"/>
                        <a:t>-</a:t>
                      </a:r>
                      <a:r>
                        <a:rPr lang="ko-KR" altLang="en-US" sz="700" dirty="0"/>
                        <a:t>김현정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클릭</a:t>
                      </a:r>
                      <a:r>
                        <a:rPr lang="en-US" altLang="ko-KR" sz="700" dirty="0"/>
                        <a:t>B,</a:t>
                      </a:r>
                      <a:r>
                        <a:rPr lang="ko-KR" altLang="en-US" sz="700" dirty="0"/>
                        <a:t>백지영</a:t>
                      </a:r>
                      <a:r>
                        <a:rPr lang="en-US" altLang="ko-KR" sz="700" dirty="0"/>
                        <a:t>,DJ</a:t>
                      </a:r>
                      <a:r>
                        <a:rPr lang="en-US" altLang="ko-KR" sz="700" baseline="0" dirty="0"/>
                        <a:t> DOC,</a:t>
                      </a:r>
                      <a:r>
                        <a:rPr lang="ko-KR" altLang="en-US" sz="700" baseline="0" dirty="0"/>
                        <a:t>이정현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샵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박지윤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홍경민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파파야</a:t>
                      </a:r>
                      <a:r>
                        <a:rPr lang="en-US" altLang="ko-KR" sz="700" baseline="0" dirty="0"/>
                        <a:t>,UN </a:t>
                      </a:r>
                      <a:r>
                        <a:rPr lang="ko-KR" altLang="en-US" sz="700" baseline="0" dirty="0"/>
                        <a:t>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5518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태진아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송대관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주현미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임주리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02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안성 포도 </a:t>
                      </a:r>
                      <a:r>
                        <a:rPr lang="en-US" altLang="ko-KR" sz="700" dirty="0"/>
                        <a:t>100</a:t>
                      </a:r>
                      <a:r>
                        <a:rPr lang="ko-KR" altLang="en-US" sz="700" dirty="0"/>
                        <a:t>주년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안성시청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안성 문예회관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김효진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출연가수</a:t>
                      </a:r>
                      <a:r>
                        <a:rPr lang="ko-KR" altLang="en-US" sz="700" baseline="0" dirty="0"/>
                        <a:t> </a:t>
                      </a:r>
                      <a:r>
                        <a:rPr lang="en-US" altLang="ko-KR" sz="700" baseline="0" dirty="0"/>
                        <a:t>18</a:t>
                      </a:r>
                      <a:r>
                        <a:rPr lang="ko-KR" altLang="en-US" sz="700" baseline="0" dirty="0"/>
                        <a:t>팀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스페이스</a:t>
                      </a:r>
                      <a:r>
                        <a:rPr lang="en-US" altLang="ko-KR" sz="700" baseline="0" dirty="0"/>
                        <a:t>A,</a:t>
                      </a:r>
                      <a:r>
                        <a:rPr lang="ko-KR" altLang="en-US" sz="700" baseline="0" dirty="0"/>
                        <a:t>박지윤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클레오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83454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전라북도 도민체전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 </a:t>
                      </a:r>
                      <a:r>
                        <a:rPr lang="en-US" altLang="ko-KR" sz="700" dirty="0"/>
                        <a:t>KBS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김태은 초대가수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편승엽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송대관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문희옥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1178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표영호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임주리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스페이스</a:t>
                      </a:r>
                      <a:r>
                        <a:rPr lang="en-US" altLang="ko-KR" sz="700" dirty="0"/>
                        <a:t>A,</a:t>
                      </a:r>
                      <a:r>
                        <a:rPr lang="ko-KR" altLang="en-US" sz="700" dirty="0" err="1"/>
                        <a:t>태사자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0637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우리의 소리가 있어요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자막방송협회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올림픽공원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제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체육관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박광현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김효진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:HOT,Y2K,</a:t>
                      </a:r>
                      <a:r>
                        <a:rPr lang="ko-KR" altLang="en-US" sz="700" dirty="0" err="1"/>
                        <a:t>틴틴화이브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코요태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박지윤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허니패밀리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클릭</a:t>
                      </a:r>
                      <a:r>
                        <a:rPr lang="en-US" altLang="ko-KR" sz="700" dirty="0"/>
                        <a:t>B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581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강원도민체전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횡성군청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횡성 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홍서범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방은희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싸이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왁스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김국한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하동진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슈가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정수라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김수희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거리시인들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238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남양주 </a:t>
                      </a:r>
                      <a:r>
                        <a:rPr lang="ko-KR" altLang="en-US" sz="700" dirty="0" err="1"/>
                        <a:t>강변노을</a:t>
                      </a:r>
                      <a:r>
                        <a:rPr lang="ko-KR" altLang="en-US" sz="700" dirty="0"/>
                        <a:t> 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덕소둔치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박시은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강성훈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디베이스</a:t>
                      </a:r>
                      <a:r>
                        <a:rPr lang="en-US" altLang="ko-KR" sz="700" dirty="0"/>
                        <a:t>,J,</a:t>
                      </a:r>
                      <a:r>
                        <a:rPr lang="ko-KR" altLang="en-US" sz="700" dirty="0"/>
                        <a:t>김현정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디바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문차일드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고재근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성시경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왁스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양동근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김원준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애즈원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최재훈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탄야</a:t>
                      </a:r>
                      <a:r>
                        <a:rPr lang="en-US" altLang="ko-KR" sz="700" dirty="0"/>
                        <a:t>,S,</a:t>
                      </a:r>
                      <a:r>
                        <a:rPr lang="ko-KR" altLang="en-US" sz="700" dirty="0"/>
                        <a:t>김민종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채정안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클레오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330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민</a:t>
                      </a:r>
                      <a:r>
                        <a:rPr lang="en-US" altLang="ko-KR" sz="700" dirty="0"/>
                        <a:t>.</a:t>
                      </a:r>
                      <a:r>
                        <a:rPr lang="ko-KR" altLang="en-US" sz="700" dirty="0"/>
                        <a:t>관</a:t>
                      </a:r>
                      <a:r>
                        <a:rPr lang="en-US" altLang="ko-KR" sz="700" dirty="0"/>
                        <a:t>.</a:t>
                      </a:r>
                      <a:r>
                        <a:rPr lang="ko-KR" altLang="en-US" sz="700" dirty="0"/>
                        <a:t>군 합동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열린음악회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분당 중앙공원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홍서범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방은희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출연가수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유승준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백지영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성시경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디바이스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김민종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한스밴드</a:t>
                      </a:r>
                      <a:r>
                        <a:rPr lang="en-US" altLang="ko-KR" sz="700" dirty="0"/>
                        <a:t>,K-pop,</a:t>
                      </a:r>
                      <a:r>
                        <a:rPr lang="ko-KR" altLang="en-US" sz="700" dirty="0"/>
                        <a:t>델리스파이스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임주리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727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청룡 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용두 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유영진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인순이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왁스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서문탁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탄야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한스밴드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유리안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이덕진</a:t>
                      </a:r>
                      <a:r>
                        <a:rPr lang="en-US" altLang="ko-KR" sz="700" dirty="0"/>
                        <a:t>,S </a:t>
                      </a:r>
                      <a:r>
                        <a:rPr lang="ko-KR" altLang="en-US" sz="700" dirty="0"/>
                        <a:t>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93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성남 </a:t>
                      </a:r>
                      <a:r>
                        <a:rPr lang="ko-KR" altLang="en-US" sz="700" dirty="0" err="1"/>
                        <a:t>나짱</a:t>
                      </a:r>
                      <a:r>
                        <a:rPr lang="ko-KR" altLang="en-US" sz="700" dirty="0"/>
                        <a:t> 수능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페스티발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 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이지훈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고호경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김현정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디바이스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이재근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왁스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태사자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김원준</a:t>
                      </a:r>
                      <a:r>
                        <a:rPr lang="en-US" altLang="ko-KR" sz="700" dirty="0"/>
                        <a:t>,Y2K,</a:t>
                      </a:r>
                      <a:r>
                        <a:rPr lang="ko-KR" altLang="en-US" sz="700" dirty="0" err="1"/>
                        <a:t>서문탁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박화요비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다나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죠앤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애즈원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유채영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조장혁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251322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D2C42705-7C1D-A37F-99C6-2F73E24E0973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C5145-DEAD-31AC-DE59-72AEC7465F87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484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06797"/>
              </p:ext>
            </p:extLst>
          </p:nvPr>
        </p:nvGraphicFramePr>
        <p:xfrm>
          <a:off x="174904" y="1288855"/>
          <a:ext cx="6508194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24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726296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304126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797717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168349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월드컵성공기원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범</a:t>
                      </a:r>
                      <a:r>
                        <a:rPr lang="ko-KR" altLang="en-US" sz="700" baseline="0" dirty="0"/>
                        <a:t> 시민 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엘리바스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세종 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홍서범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방은희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신승훈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엄정화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송대관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설운도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박지윤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이정현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박기영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박화요비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조관우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신효범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애지원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샵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조항조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 </a:t>
                      </a:r>
                      <a:r>
                        <a:rPr lang="ko-KR" altLang="en-US" sz="700" dirty="0" err="1"/>
                        <a:t>철쭉제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홍서범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신효범 출연진</a:t>
                      </a:r>
                      <a:r>
                        <a:rPr lang="en-US" altLang="ko-KR" sz="700" dirty="0"/>
                        <a:t>:J.WALK,</a:t>
                      </a:r>
                      <a:r>
                        <a:rPr lang="ko-KR" altLang="en-US" sz="700" dirty="0"/>
                        <a:t>김수희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베이비복스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코요태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양동근</a:t>
                      </a:r>
                      <a:r>
                        <a:rPr lang="en-US" altLang="ko-KR" sz="700" dirty="0"/>
                        <a:t>,QOQ,G.</a:t>
                      </a:r>
                      <a:r>
                        <a:rPr lang="ko-KR" altLang="en-US" sz="700" dirty="0"/>
                        <a:t>고릴라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린애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이혜리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조항조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더원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정재욱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하동진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서정훈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하지만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한양대 </a:t>
                      </a:r>
                      <a:r>
                        <a:rPr lang="ko-KR" altLang="en-US" sz="700" dirty="0" err="1"/>
                        <a:t>대동제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한양대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한양대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클릭비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강성훈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조엔</a:t>
                      </a:r>
                      <a:r>
                        <a:rPr lang="en-US" altLang="ko-KR" sz="700" dirty="0"/>
                        <a:t>,QOQ,</a:t>
                      </a:r>
                      <a:r>
                        <a:rPr lang="ko-KR" altLang="en-US" sz="700" dirty="0"/>
                        <a:t>서정훈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밀크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심태윤</a:t>
                      </a:r>
                      <a:r>
                        <a:rPr lang="en-US" altLang="ko-KR" sz="700" dirty="0"/>
                        <a:t>,</a:t>
                      </a:r>
                      <a:r>
                        <a:rPr lang="en-US" altLang="ko-KR" sz="700" dirty="0" err="1"/>
                        <a:t>Zndigo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휘성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케이팝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블랙비트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보아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월드컵성공기원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성남시민대축제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축제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분당 중앙공원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홍서범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방은희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코요태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오션</a:t>
                      </a:r>
                      <a:r>
                        <a:rPr lang="en-US" altLang="ko-KR" sz="700" dirty="0"/>
                        <a:t>,J</a:t>
                      </a:r>
                      <a:r>
                        <a:rPr lang="ko-KR" altLang="en-US" sz="700" dirty="0"/>
                        <a:t>리치</a:t>
                      </a:r>
                      <a:r>
                        <a:rPr lang="en-US" altLang="ko-KR" sz="700" dirty="0"/>
                        <a:t>,T,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최성수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은지원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플라이투더스카이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심태윤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이진관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김재희</a:t>
                      </a:r>
                      <a:r>
                        <a:rPr lang="en-US" altLang="ko-KR" sz="700" dirty="0"/>
                        <a:t>,ASH,</a:t>
                      </a:r>
                      <a:r>
                        <a:rPr lang="ko-KR" altLang="en-US" sz="700" dirty="0"/>
                        <a:t>강수지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강성훈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834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월드컵성공기원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중랑유채꽃축제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중랑구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중랑둔치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트로트 대행진 </a:t>
                      </a:r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이세훈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진미령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김국환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송대관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이영화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최석준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이혜리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임주리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이면두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고영준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제갈승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이지나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하나로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소명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581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구미</a:t>
                      </a: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대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주년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톡톡 콘서트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구미대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VTV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구미</a:t>
                      </a: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대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클놈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코요태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양동근</a:t>
                      </a:r>
                      <a:r>
                        <a:rPr lang="en-US" altLang="ko-KR" sz="700" dirty="0"/>
                        <a:t>,X-</a:t>
                      </a:r>
                      <a:r>
                        <a:rPr lang="en-US" altLang="ko-KR" sz="700" dirty="0" err="1"/>
                        <a:t>ing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류주환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양혜씅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서정훈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보이클럽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황현준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루이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큐빅</a:t>
                      </a:r>
                      <a:r>
                        <a:rPr lang="en-US" altLang="ko-KR" sz="700" dirty="0"/>
                        <a:t>,J,</a:t>
                      </a:r>
                      <a:r>
                        <a:rPr lang="ko-KR" altLang="en-US" sz="700" dirty="0" err="1"/>
                        <a:t>스위티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238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문경대축제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문경대</a:t>
                      </a:r>
                      <a:r>
                        <a:rPr lang="ko-KR" altLang="en-US" sz="700" dirty="0"/>
                        <a:t>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김지영 출연진</a:t>
                      </a:r>
                      <a:r>
                        <a:rPr lang="en-US" altLang="ko-KR" sz="700" dirty="0"/>
                        <a:t>:S</a:t>
                      </a:r>
                      <a:r>
                        <a:rPr lang="ko-KR" altLang="en-US" sz="700" dirty="0"/>
                        <a:t>등 </a:t>
                      </a: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33054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무주반딧불이축제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02.08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무주등나무</a:t>
                      </a:r>
                      <a:r>
                        <a:rPr lang="ko-KR" altLang="en-US" sz="700" baseline="0" dirty="0"/>
                        <a:t> 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김학래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설운도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편승엽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박진도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이영화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임채무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조승구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이혜리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전승희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최진희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김영배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7277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EBS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935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성상훈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소이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문희준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자두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왁스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김완선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피플크루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보이스립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강지석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영턱스클럽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한지원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25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성남민관군</a:t>
                      </a:r>
                      <a:r>
                        <a:rPr lang="ko-KR" altLang="en-US" sz="700" baseline="0" dirty="0"/>
                        <a:t> 음악회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 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이정렬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장나라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이정현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샤크라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이기찬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보아</a:t>
                      </a:r>
                      <a:r>
                        <a:rPr lang="en-US" altLang="ko-KR" sz="700" dirty="0"/>
                        <a:t>,UN,</a:t>
                      </a:r>
                      <a:r>
                        <a:rPr lang="ko-KR" altLang="en-US" sz="700" dirty="0" err="1"/>
                        <a:t>오션</a:t>
                      </a:r>
                      <a:r>
                        <a:rPr lang="en-US" altLang="ko-KR" sz="700" dirty="0"/>
                        <a:t>,YG</a:t>
                      </a:r>
                      <a:r>
                        <a:rPr lang="ko-KR" altLang="en-US" sz="700" dirty="0"/>
                        <a:t>패밀리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피플크루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듀크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박강성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721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성남수능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페스티발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 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김지영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출연진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이기찬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샤크로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듀크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이정현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엠씨더맥스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케이팝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트랜스픽션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체리필터</a:t>
                      </a:r>
                      <a:r>
                        <a:rPr lang="en-US" altLang="ko-KR" sz="700" baseline="0" dirty="0"/>
                        <a:t>,MRJ,</a:t>
                      </a:r>
                      <a:r>
                        <a:rPr lang="ko-KR" altLang="en-US" sz="700" baseline="0" dirty="0" err="1"/>
                        <a:t>오션</a:t>
                      </a:r>
                      <a:r>
                        <a:rPr lang="ko-KR" altLang="en-US" sz="700" baseline="0" dirty="0"/>
                        <a:t>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2566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C993F54B-2F2C-C3C7-B13C-1A8E475D8D09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C10DE-8F12-4114-5420-BDC0D6305B5C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671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32193"/>
              </p:ext>
            </p:extLst>
          </p:nvPr>
        </p:nvGraphicFramePr>
        <p:xfrm>
          <a:off x="174904" y="1288855"/>
          <a:ext cx="6508194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24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778174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45306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920715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168349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제주도민체전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제주체육회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제주 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송은이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김승현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박용하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클레오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한서경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진시몬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드렁큰타이거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노을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전미경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김국환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에즈원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한경일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클릭비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삼성반도체 </a:t>
                      </a:r>
                      <a:r>
                        <a:rPr lang="ko-KR" altLang="en-US" sz="700" dirty="0" err="1"/>
                        <a:t>철쭉제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 반도체내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허수경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이소은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심태윤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조관우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고한우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노을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화이브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위치스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한경일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세븐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루다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최성호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카밀라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하동야생차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개막쇼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쌍계사</a:t>
                      </a:r>
                      <a:r>
                        <a:rPr lang="ko-KR" altLang="en-US" sz="700" dirty="0"/>
                        <a:t> 입구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임동석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문영민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출연진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하동진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한서경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소명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전승희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박윤경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설해원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소연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이태호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유현상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진미령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김상배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이영화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박지도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이명주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울산빅</a:t>
                      </a:r>
                      <a:r>
                        <a:rPr lang="ko-KR" altLang="en-US" sz="700" dirty="0"/>
                        <a:t> 콘서트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울산매일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문수경기장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전진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김진희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보아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윤도현밴드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세븐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클릭비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코요태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플라이투더ㅡ카이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쥬얼리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엠씨더맥스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이재진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마야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83454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무안백련축제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무안군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TV</a:t>
                      </a:r>
                      <a:endParaRPr lang="ko-KR" altLang="en-US" sz="7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03.08</a:t>
                      </a:r>
                      <a:endParaRPr lang="ko-KR" altLang="en-US" sz="7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무안백련지</a:t>
                      </a:r>
                      <a:r>
                        <a:rPr lang="ko-KR" altLang="en-US" sz="700" dirty="0"/>
                        <a:t> 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측설무대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:F-</a:t>
                      </a:r>
                      <a:r>
                        <a:rPr lang="en-US" altLang="ko-KR" sz="700" dirty="0" err="1"/>
                        <a:t>itv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피플크루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박진도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소명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유창환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박윤경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조승구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5811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목포</a:t>
                      </a:r>
                      <a:r>
                        <a:rPr lang="en-US" altLang="ko-KR" sz="700" dirty="0"/>
                        <a:t>MBC TV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태진아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이자연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김부자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정삼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23866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무주군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03.08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무주등나무</a:t>
                      </a:r>
                      <a:r>
                        <a:rPr lang="ko-KR" altLang="en-US" sz="700" dirty="0"/>
                        <a:t>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이택림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하승진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윤희상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전철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김상배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숙마재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유현상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오승근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이자연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박진도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이혜리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3305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대교방송</a:t>
                      </a:r>
                      <a:r>
                        <a:rPr lang="en-US" altLang="ko-KR" sz="700" dirty="0"/>
                        <a:t>TV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오승근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하동진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7214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김진희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이재진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양혜승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페이지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서브웨이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여행스케치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코요태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리쌍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자두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유니</a:t>
                      </a:r>
                      <a:r>
                        <a:rPr lang="en-US" altLang="ko-KR" sz="700" dirty="0"/>
                        <a:t>,TAKE,</a:t>
                      </a:r>
                      <a:r>
                        <a:rPr lang="ko-KR" altLang="en-US" sz="700" dirty="0"/>
                        <a:t>강성훈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2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풍기 인삼축제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영주시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장용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김경희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여행스케치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양혜승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더더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김정수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유현상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전승희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이혜리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강달님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린애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박지도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최승민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더골드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올리버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48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성남민관군</a:t>
                      </a:r>
                      <a:r>
                        <a:rPr lang="ko-KR" altLang="en-US" sz="700" dirty="0"/>
                        <a:t> 음악회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 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이정렬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장나라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이정현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샤크라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이기찬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보아</a:t>
                      </a:r>
                      <a:r>
                        <a:rPr lang="en-US" altLang="ko-KR" sz="700" dirty="0"/>
                        <a:t>,UN,</a:t>
                      </a:r>
                      <a:r>
                        <a:rPr lang="ko-KR" altLang="en-US" sz="700" dirty="0" err="1"/>
                        <a:t>오션</a:t>
                      </a:r>
                      <a:r>
                        <a:rPr lang="en-US" altLang="ko-KR" sz="700" dirty="0"/>
                        <a:t>,YG</a:t>
                      </a:r>
                      <a:r>
                        <a:rPr lang="ko-KR" altLang="en-US" sz="700" dirty="0"/>
                        <a:t>패밀리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피플크루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듀크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박강성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20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성남수능</a:t>
                      </a:r>
                      <a:r>
                        <a:rPr lang="ko-KR" altLang="en-US" sz="700" dirty="0"/>
                        <a:t> 페스티벌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성남 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김지영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이기찬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샤크라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듀크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이정현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엠씨더맥스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케이팝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트랜스픽션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체리필터</a:t>
                      </a:r>
                      <a:r>
                        <a:rPr lang="en-US" altLang="ko-KR" sz="700" dirty="0"/>
                        <a:t>,MRJ,</a:t>
                      </a:r>
                      <a:r>
                        <a:rPr lang="ko-KR" altLang="en-US" sz="700" dirty="0" err="1"/>
                        <a:t>오션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320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성남아시아태권도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선수권대회전야제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축하제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조직위원회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성남공설</a:t>
                      </a:r>
                      <a:r>
                        <a:rPr lang="ko-KR" altLang="en-US" sz="700" dirty="0"/>
                        <a:t> 운동장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소이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951124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4D2744DA-9312-FCB5-B533-4F422E73BC39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19B16-EB11-415B-E348-BD7DA9874FE2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645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" y="-1343"/>
            <a:ext cx="1379526" cy="827715"/>
          </a:xfrm>
        </p:spPr>
      </p:pic>
      <p:sp>
        <p:nvSpPr>
          <p:cNvPr id="5" name="TextBox 4" title="대한민국의 문화를 책임지는 전문벤트 기획사입니다"/>
          <p:cNvSpPr txBox="1"/>
          <p:nvPr/>
        </p:nvSpPr>
        <p:spPr>
          <a:xfrm>
            <a:off x="344379" y="1071250"/>
            <a:ext cx="61926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대한민국의 문화를 책임지는 전문이벤트 기획사입니다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406" y="182698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노력을 바탕으로 철저한 신뢰 속에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Idea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창출로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Big Event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를 실현하자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!”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013" y="2987824"/>
            <a:ext cx="6444136" cy="58735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1980</a:t>
            </a:r>
            <a:r>
              <a:rPr lang="ko-KR" altLang="en-US" sz="1200" dirty="0">
                <a:latin typeface="+mn-ea"/>
              </a:rPr>
              <a:t>년대 </a:t>
            </a:r>
            <a:r>
              <a:rPr lang="ko-KR" altLang="en-US" sz="1200" dirty="0" err="1">
                <a:latin typeface="+mn-ea"/>
              </a:rPr>
              <a:t>제이비컴즈은</a:t>
            </a:r>
            <a:r>
              <a:rPr lang="ko-KR" altLang="en-US" sz="1200" dirty="0">
                <a:latin typeface="+mn-ea"/>
              </a:rPr>
              <a:t> 이벤트 사업에 물꼬를  트기 시작하였고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1989</a:t>
            </a:r>
            <a:r>
              <a:rPr lang="ko-KR" altLang="en-US" sz="1200" dirty="0">
                <a:latin typeface="+mn-ea"/>
              </a:rPr>
              <a:t>년 설립하여 오늘날까지도 이벤트의 역사로서 기준되어 왔습니다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창업이래 수 많은 행사를 진행하면서 국내 이벤트 문화의 선도적인 역할을 담당해왔으며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앞으로는 글로벌 시대에 부응하는 세계 속의</a:t>
            </a: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</a:rPr>
              <a:t>『</a:t>
            </a:r>
            <a:r>
              <a:rPr lang="ko-KR" altLang="en-US" sz="1200" b="1" dirty="0">
                <a:solidFill>
                  <a:srgbClr val="0000FF"/>
                </a:solidFill>
                <a:latin typeface="+mn-ea"/>
              </a:rPr>
              <a:t>㈜</a:t>
            </a:r>
            <a:r>
              <a:rPr lang="ko-KR" altLang="en-US" sz="1200" b="1" dirty="0" err="1">
                <a:solidFill>
                  <a:srgbClr val="0000FF"/>
                </a:solidFill>
                <a:latin typeface="+mn-ea"/>
              </a:rPr>
              <a:t>제이비컴즈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</a:rPr>
              <a:t>』</a:t>
            </a:r>
            <a:r>
              <a:rPr lang="ko-KR" altLang="en-US" sz="1200" dirty="0">
                <a:latin typeface="+mn-ea"/>
              </a:rPr>
              <a:t>로 나아가고자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풍부한 경험에서 쌓여진 </a:t>
            </a:r>
            <a:r>
              <a:rPr lang="en-US" altLang="ko-KR" sz="1200" dirty="0">
                <a:latin typeface="+mn-ea"/>
              </a:rPr>
              <a:t>Know-how</a:t>
            </a:r>
            <a:r>
              <a:rPr lang="ko-KR" altLang="en-US" sz="1200" dirty="0">
                <a:latin typeface="+mn-ea"/>
              </a:rPr>
              <a:t>와 정신력을 바탕으로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진취적이고 철저한 준비를 더해 각종 이벤트 분야에서 인정을 받고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 </a:t>
            </a:r>
            <a:r>
              <a:rPr lang="ko-KR" altLang="en-US" sz="1200" dirty="0" err="1">
                <a:latin typeface="+mn-ea"/>
              </a:rPr>
              <a:t>제이비컴즈의</a:t>
            </a:r>
            <a:r>
              <a:rPr lang="ko-KR" altLang="en-US" sz="1200" dirty="0">
                <a:latin typeface="+mn-ea"/>
              </a:rPr>
              <a:t> 역사가 보증하는 바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국내 최초 책임 보장제인 연출 </a:t>
            </a:r>
            <a:r>
              <a:rPr lang="ko-KR" altLang="en-US" sz="1200" dirty="0" err="1">
                <a:latin typeface="+mn-ea"/>
              </a:rPr>
              <a:t>리콜제를</a:t>
            </a:r>
            <a:r>
              <a:rPr lang="ko-KR" altLang="en-US" sz="1200" dirty="0">
                <a:latin typeface="+mn-ea"/>
              </a:rPr>
              <a:t> 실시하고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감히 어느 누가 한치 앞도 예상하지 못하는 이 분야에 대해 </a:t>
            </a:r>
            <a:r>
              <a:rPr lang="ko-KR" altLang="en-US" sz="1200" dirty="0" err="1">
                <a:latin typeface="+mn-ea"/>
              </a:rPr>
              <a:t>리콜제를</a:t>
            </a:r>
            <a:r>
              <a:rPr lang="ko-KR" altLang="en-US" sz="1200" dirty="0">
                <a:latin typeface="+mn-ea"/>
              </a:rPr>
              <a:t> 실시하겠습니까</a:t>
            </a:r>
            <a:r>
              <a:rPr lang="en-US" altLang="ko-KR" sz="1200" dirty="0"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오직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제이비컴즈만의</a:t>
            </a:r>
            <a:r>
              <a:rPr lang="ko-KR" altLang="en-US" sz="1200" dirty="0">
                <a:latin typeface="+mn-ea"/>
              </a:rPr>
              <a:t> 약속입니다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이미 기업의 방송현장연출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체육대회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스포츠이벤트 등에서 국내 정상 위치를 맛보았으며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지역문화축제</a:t>
            </a:r>
            <a:r>
              <a:rPr lang="en-US" altLang="ko-KR" sz="1200" dirty="0">
                <a:latin typeface="+mn-ea"/>
              </a:rPr>
              <a:t>, SP, </a:t>
            </a:r>
            <a:r>
              <a:rPr lang="ko-KR" altLang="en-US" sz="1200" dirty="0">
                <a:latin typeface="+mn-ea"/>
              </a:rPr>
              <a:t>전시회 등 전문행사의 대부로서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Know-how </a:t>
            </a:r>
            <a:r>
              <a:rPr lang="ko-KR" altLang="en-US" sz="1200" dirty="0">
                <a:latin typeface="+mn-ea"/>
              </a:rPr>
              <a:t>를 바탕으로 방송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가수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아스트</a:t>
            </a:r>
            <a:r>
              <a:rPr lang="ko-KR" altLang="en-US" sz="1200" dirty="0">
                <a:latin typeface="+mn-ea"/>
              </a:rPr>
              <a:t> 등 엔터테인먼트 사업의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</a:rPr>
              <a:t> 『</a:t>
            </a:r>
            <a:r>
              <a:rPr lang="ko-KR" altLang="en-US" sz="1200" b="1" dirty="0">
                <a:solidFill>
                  <a:srgbClr val="0000FF"/>
                </a:solidFill>
                <a:latin typeface="+mn-ea"/>
              </a:rPr>
              <a:t>㈜</a:t>
            </a:r>
            <a:r>
              <a:rPr lang="ko-KR" altLang="en-US" sz="1200" b="1" dirty="0" err="1">
                <a:solidFill>
                  <a:srgbClr val="0000FF"/>
                </a:solidFill>
                <a:latin typeface="+mn-ea"/>
              </a:rPr>
              <a:t>제이비</a:t>
            </a:r>
            <a:r>
              <a:rPr lang="ko-KR" altLang="en-US" sz="12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0000FF"/>
                </a:solidFill>
                <a:latin typeface="+mn-ea"/>
              </a:rPr>
              <a:t>엔텀</a:t>
            </a:r>
            <a:r>
              <a:rPr lang="ko-KR" altLang="en-US" sz="12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0000FF"/>
                </a:solidFill>
                <a:latin typeface="+mn-ea"/>
              </a:rPr>
              <a:t>쇼비즈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</a:rPr>
              <a:t>』</a:t>
            </a:r>
            <a:r>
              <a:rPr lang="ko-KR" altLang="en-US" sz="1200" dirty="0">
                <a:latin typeface="+mn-ea"/>
              </a:rPr>
              <a:t>를 추진하고 있습니다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또한 대한민국 관광축제계 레전드 멘토로서 경쟁력 있는 글로벌축제로의 도약을 위해 관광산업축제에 대한 개발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연구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컨설팅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심사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평가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총감독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집행위원장 등의 역할을 위한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</a:rPr>
              <a:t> 『</a:t>
            </a:r>
            <a:r>
              <a:rPr lang="ko-KR" altLang="en-US" sz="1200" b="1" dirty="0" err="1">
                <a:solidFill>
                  <a:srgbClr val="0000FF"/>
                </a:solidFill>
                <a:latin typeface="+mn-ea"/>
              </a:rPr>
              <a:t>제이비</a:t>
            </a:r>
            <a:r>
              <a:rPr lang="ko-KR" altLang="en-US" sz="1200" b="1" dirty="0">
                <a:solidFill>
                  <a:srgbClr val="0000FF"/>
                </a:solidFill>
                <a:latin typeface="+mn-ea"/>
              </a:rPr>
              <a:t> 축제연구소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</a:rPr>
              <a:t>』</a:t>
            </a:r>
            <a:r>
              <a:rPr lang="ko-KR" altLang="en-US" sz="1200" dirty="0">
                <a:latin typeface="+mn-ea"/>
              </a:rPr>
              <a:t>를 운영하고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+mn-ea"/>
              </a:rPr>
              <a:t>제이비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컴즈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제이비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엔텀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쇼비즈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제이비</a:t>
            </a:r>
            <a:r>
              <a:rPr lang="ko-KR" altLang="en-US" sz="1200" dirty="0">
                <a:latin typeface="+mn-ea"/>
              </a:rPr>
              <a:t> 축제연구소와  함께 </a:t>
            </a:r>
            <a:r>
              <a:rPr lang="en-US" altLang="ko-KR" sz="1200" dirty="0">
                <a:latin typeface="+mn-ea"/>
              </a:rPr>
              <a:t>21</a:t>
            </a:r>
            <a:r>
              <a:rPr lang="ko-KR" altLang="en-US" sz="1200" dirty="0">
                <a:latin typeface="+mn-ea"/>
              </a:rPr>
              <a:t>세기 문화의 꽃을 피우시지 않겠습니까</a:t>
            </a:r>
            <a:r>
              <a:rPr lang="en-US" altLang="ko-KR" sz="1200" dirty="0">
                <a:latin typeface="+mn-ea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2023. 01. 01.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주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 err="1">
                <a:latin typeface="+mn-ea"/>
              </a:rPr>
              <a:t>제이비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컴즈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ㅣ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주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 err="1">
                <a:latin typeface="+mn-ea"/>
              </a:rPr>
              <a:t>제이비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엔텀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쇼비즈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ㅣ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제이비</a:t>
            </a:r>
            <a:r>
              <a:rPr lang="ko-KR" altLang="en-US" sz="1200" dirty="0">
                <a:latin typeface="+mn-ea"/>
              </a:rPr>
              <a:t> 축제연구소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287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36349"/>
              </p:ext>
            </p:extLst>
          </p:nvPr>
        </p:nvGraphicFramePr>
        <p:xfrm>
          <a:off x="174904" y="1288855"/>
          <a:ext cx="6494454" cy="6557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840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70183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939313">
                  <a:extLst>
                    <a:ext uri="{9D8B030D-6E8A-4147-A177-3AD203B41FA5}">
                      <a16:colId xmlns:a16="http://schemas.microsoft.com/office/drawing/2014/main" val="3511232348"/>
                    </a:ext>
                  </a:extLst>
                </a:gridCol>
                <a:gridCol w="643907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63419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643907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052238">
                  <a:extLst>
                    <a:ext uri="{9D8B030D-6E8A-4147-A177-3AD203B41FA5}">
                      <a16:colId xmlns:a16="http://schemas.microsoft.com/office/drawing/2014/main" val="1815391146"/>
                    </a:ext>
                  </a:extLst>
                </a:gridCol>
              </a:tblGrid>
              <a:tr h="241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/>
                        <a:t>내용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30220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보령머드축제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보령시청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TJB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대천해수욕장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이상용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클레오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박상철</a:t>
                      </a:r>
                      <a:r>
                        <a:rPr lang="en-US" altLang="ko-KR" sz="700" dirty="0"/>
                        <a:t>,JK</a:t>
                      </a:r>
                      <a:r>
                        <a:rPr lang="ko-KR" altLang="en-US" sz="700" dirty="0"/>
                        <a:t>김동욱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태빈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더칼라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30220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한국농업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경영인 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한농연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PBC</a:t>
                      </a:r>
                      <a:r>
                        <a:rPr lang="ko-KR" altLang="en-US" sz="700" dirty="0"/>
                        <a:t>라디오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영턱스클럽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량현량하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김종국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서문탁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뚜띠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513746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무주반딧불이축제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04.8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무주등나무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이택림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이용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하동진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이지나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윤희상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김민교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도시브라더스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소명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문희옥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박진도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박주희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전승희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김부자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김범률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유현상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대교방송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김종석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예민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여행스케치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834548"/>
                  </a:ext>
                </a:extLst>
              </a:tr>
              <a:tr h="40797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데프콘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양혜승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영턱스클럽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김종국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듀크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클래지콰이</a:t>
                      </a:r>
                      <a:r>
                        <a:rPr lang="en-US" altLang="ko-KR" sz="700" dirty="0"/>
                        <a:t>,JR,</a:t>
                      </a:r>
                      <a:r>
                        <a:rPr lang="ko-KR" altLang="en-US" sz="700" dirty="0"/>
                        <a:t>프리스타일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바스코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클레오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485863"/>
                  </a:ext>
                </a:extLst>
              </a:tr>
              <a:tr h="302203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충주세계무술축제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라디오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라디오 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204915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M.NET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탄금대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320469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CJB TV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TV </a:t>
                      </a:r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951124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하동여자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오픈국제대회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TV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현장생방송</a:t>
                      </a:r>
                      <a:r>
                        <a:rPr lang="ko-KR" altLang="en-US" sz="700" dirty="0"/>
                        <a:t> 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여자 국제체급별대회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212404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태권도종별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선수권대회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TV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김해실내체육관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현장생방송</a:t>
                      </a:r>
                      <a:r>
                        <a:rPr lang="ko-KR" altLang="en-US" sz="700" dirty="0"/>
                        <a:t> 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태권도 종별 </a:t>
                      </a:r>
                      <a:r>
                        <a:rPr lang="ko-KR" altLang="en-US" sz="700" dirty="0" err="1"/>
                        <a:t>체급별대회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290978"/>
                  </a:ext>
                </a:extLst>
              </a:tr>
              <a:tr h="30220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하동야생차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스포츠서울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쌍계사입구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초대가수 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487066"/>
                  </a:ext>
                </a:extLst>
              </a:tr>
              <a:tr h="302203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무주반딧불이축제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스포츠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서울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05.6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무주등나무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조영구 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박일준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김국환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84589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대교방송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동요제</a:t>
                      </a:r>
                      <a:r>
                        <a:rPr lang="ko-KR" altLang="en-US" sz="700" dirty="0"/>
                        <a:t> 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127702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라디오 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460524"/>
                  </a:ext>
                </a:extLst>
              </a:tr>
              <a:tr h="30220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괴산청결고추축제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괴산군청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CJB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유통센터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60436"/>
                  </a:ext>
                </a:extLst>
              </a:tr>
              <a:tr h="302203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충주세계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무술축제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라디오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종합운동장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라디오</a:t>
                      </a:r>
                      <a:r>
                        <a:rPr lang="ko-KR" altLang="en-US" sz="700" baseline="0" dirty="0"/>
                        <a:t> 공개방송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594585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MTV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53418"/>
                  </a:ext>
                </a:extLst>
              </a:tr>
              <a:tr h="302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CJB TV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773575"/>
                  </a:ext>
                </a:extLst>
              </a:tr>
              <a:tr h="30220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증평문화제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EVEBT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둔치운동장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330491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CF175A00-D524-992B-837C-D13E20BD30C7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2526A-8795-74AB-58C5-04A4F1F52F8A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189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2520"/>
              </p:ext>
            </p:extLst>
          </p:nvPr>
        </p:nvGraphicFramePr>
        <p:xfrm>
          <a:off x="181773" y="1288855"/>
          <a:ext cx="6487587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995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97613852"/>
                    </a:ext>
                  </a:extLst>
                </a:gridCol>
                <a:gridCol w="833907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462237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65183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802949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/>
                        <a:t>내용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구미씨름장사대회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씨름연맹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TV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구미박정희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체급별장사대회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안동씨름장사대회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씨름연맹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TV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안동실내체육관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체급별장사대회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하동야생차</a:t>
                      </a:r>
                      <a:r>
                        <a:rPr lang="ko-KR" altLang="en-US" sz="700" baseline="0" dirty="0"/>
                        <a:t> </a:t>
                      </a:r>
                      <a:r>
                        <a:rPr lang="ko-KR" altLang="en-US" sz="700" baseline="0" dirty="0" err="1"/>
                        <a:t>개막쇼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쌍계사</a:t>
                      </a:r>
                      <a:r>
                        <a:rPr lang="ko-KR" altLang="en-US" sz="700" dirty="0"/>
                        <a:t> 입구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임동석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문영민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출연진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하동진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한서경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소명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전승희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박윤경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설해원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소연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이태호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유현상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진미령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김상배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이영화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박진도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이명주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무주반딧불이 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무주군청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스포츠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서울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06.06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무주등나무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황현희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김대범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김종환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최진희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최유나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한서경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위일청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임창제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진성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세리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임현정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3304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대교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방송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반딧불동요제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심사위원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이강산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박인승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강민석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0313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원음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방송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데프콘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출연자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현진영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박혜경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업타운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데프콘</a:t>
                      </a:r>
                      <a:r>
                        <a:rPr lang="en-US" altLang="ko-KR" sz="700" baseline="0" dirty="0"/>
                        <a:t>,7</a:t>
                      </a:r>
                      <a:r>
                        <a:rPr lang="ko-KR" altLang="en-US" sz="700" baseline="0" dirty="0"/>
                        <a:t>공주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자자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란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조은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지설현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파란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91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제천씨름장사대회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씨름연맹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충주 </a:t>
                      </a:r>
                      <a:r>
                        <a:rPr lang="en-US" altLang="ko-KR" sz="700" dirty="0"/>
                        <a:t>MBC</a:t>
                      </a:r>
                      <a:r>
                        <a:rPr lang="en-US" altLang="ko-KR" sz="700" baseline="0" dirty="0"/>
                        <a:t>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제천비행장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체급별장사대회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313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농업경영인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전국대회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한농연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CJB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잔디구장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허참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이지수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출연자</a:t>
                      </a:r>
                      <a:r>
                        <a:rPr lang="en-US" altLang="ko-KR" sz="700" baseline="0" dirty="0"/>
                        <a:t>:</a:t>
                      </a:r>
                      <a:r>
                        <a:rPr lang="ko-KR" altLang="en-US" sz="700" baseline="0" dirty="0"/>
                        <a:t>타이푼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김혜연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박상철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붐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업타운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설운도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하리수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캔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트랙스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슈퍼주니어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581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괴산청결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고추축제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괴산군청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EVENT</a:t>
                      </a:r>
                      <a:r>
                        <a:rPr lang="en-US" altLang="ko-KR" sz="700" baseline="0" dirty="0"/>
                        <a:t> NET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둔치운동장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양희 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뚜띠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유지나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정하나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김국환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민지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유명숙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서지오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유노알파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김성환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송대관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증평문화제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EVENT</a:t>
                      </a:r>
                      <a:r>
                        <a:rPr lang="en-US" altLang="ko-KR" sz="700" baseline="0" dirty="0"/>
                        <a:t> NET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둔치운동장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이진관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한병찬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명진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송미나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김상희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옥희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최석준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립스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최유나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하동진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뚜띠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김성태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오은주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이명주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진요근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민지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설운도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기장씨름장사대회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씨름연맹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기장실내체육관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현장총연출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체급별장사대회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9663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순창장류축제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순창군청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JTV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라디오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06.11</a:t>
                      </a:r>
                      <a:endParaRPr lang="ko-KR" altLang="en-US" sz="7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순창장류마을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장혜라</a:t>
                      </a:r>
                      <a:r>
                        <a:rPr lang="ko-KR" altLang="en-US" sz="700" dirty="0"/>
                        <a:t>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어우름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김현정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하태웅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민서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크라잉넛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노브레인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락타이거즈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크라운</a:t>
                      </a:r>
                      <a:r>
                        <a:rPr lang="en-US" altLang="ko-KR" sz="700" dirty="0"/>
                        <a:t>J,</a:t>
                      </a:r>
                      <a:r>
                        <a:rPr lang="ko-KR" altLang="en-US" sz="700" dirty="0"/>
                        <a:t>이정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9305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</a:t>
                      </a:r>
                      <a:r>
                        <a:rPr lang="en-US" altLang="ko-KR" sz="700" dirty="0"/>
                        <a:t>KBS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라디오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김성환 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뚜띠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하동진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서지오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유노알파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김성환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송대관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287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영천씨름장사올스타대회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씨름연맹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TV </a:t>
                      </a:r>
                      <a:r>
                        <a:rPr lang="ko-KR" altLang="en-US" sz="700" dirty="0"/>
                        <a:t>생방송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영천실내체육관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체급별장사대회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048080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FDA34A5B-E43E-C1F9-3E1E-E768F6F439E0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8E40B-A690-0F67-8C10-F24DB3F86C42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268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9387"/>
              </p:ext>
            </p:extLst>
          </p:nvPr>
        </p:nvGraphicFramePr>
        <p:xfrm>
          <a:off x="181772" y="1288855"/>
          <a:ext cx="6487587" cy="7794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12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71036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87392">
                  <a:extLst>
                    <a:ext uri="{9D8B030D-6E8A-4147-A177-3AD203B41FA5}">
                      <a16:colId xmlns:a16="http://schemas.microsoft.com/office/drawing/2014/main" val="16951063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655927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008368">
                  <a:extLst>
                    <a:ext uri="{9D8B030D-6E8A-4147-A177-3AD203B41FA5}">
                      <a16:colId xmlns:a16="http://schemas.microsoft.com/office/drawing/2014/main" val="2802949046"/>
                    </a:ext>
                  </a:extLst>
                </a:gridCol>
              </a:tblGrid>
              <a:tr h="373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07</a:t>
                      </a:r>
                      <a:r>
                        <a:rPr lang="ko-KR" altLang="en-US" sz="700" dirty="0"/>
                        <a:t>괴산청결고추축제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괴산군청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CJB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괴산운동장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07</a:t>
                      </a:r>
                      <a:r>
                        <a:rPr lang="ko-KR" altLang="en-US" sz="700" dirty="0" err="1"/>
                        <a:t>증평문화제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공개방송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376623">
                <a:tc rowSpan="3"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무주반딧불축제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08.06</a:t>
                      </a:r>
                      <a:endParaRPr lang="ko-KR" altLang="en-US" sz="7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개막쇼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37662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 </a:t>
                      </a:r>
                      <a:r>
                        <a:rPr lang="en-US" altLang="ko-KR" sz="700" dirty="0"/>
                        <a:t>JTV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반딧불가요제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313166"/>
                  </a:ext>
                </a:extLst>
              </a:tr>
              <a:tr h="37662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폐막쇼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581793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우석대학교축제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우석대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우석대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부가킹즈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 err="1"/>
                        <a:t>바비킴</a:t>
                      </a:r>
                      <a:r>
                        <a:rPr lang="en-US" altLang="ko-KR" sz="700" dirty="0"/>
                        <a:t>),</a:t>
                      </a:r>
                      <a:r>
                        <a:rPr lang="ko-KR" altLang="en-US" sz="700" dirty="0"/>
                        <a:t>길건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배틀</a:t>
                      </a:r>
                      <a:r>
                        <a:rPr lang="en-US" altLang="ko-KR" sz="700" dirty="0"/>
                        <a:t>,2PM,</a:t>
                      </a:r>
                      <a:r>
                        <a:rPr lang="ko-KR" altLang="en-US" sz="700" dirty="0"/>
                        <a:t>서영은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진주</a:t>
                      </a:r>
                      <a:r>
                        <a:rPr lang="en-US" altLang="ko-KR" sz="700" dirty="0"/>
                        <a:t>,7</a:t>
                      </a:r>
                      <a:r>
                        <a:rPr lang="ko-KR" altLang="en-US" sz="700" dirty="0"/>
                        <a:t>그램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춘자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윤하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홍성내포사랑 </a:t>
                      </a:r>
                      <a:r>
                        <a:rPr lang="ko-KR" altLang="en-US" sz="700" dirty="0" err="1"/>
                        <a:t>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홍성군청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홍주성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쇼하우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윙크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비지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타우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주디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유키스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홍채린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이지수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견우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유지나</a:t>
                      </a:r>
                      <a:r>
                        <a:rPr lang="en-US" altLang="ko-KR" sz="700" dirty="0"/>
                        <a:t>,DNT,</a:t>
                      </a:r>
                      <a:r>
                        <a:rPr lang="ko-KR" altLang="en-US" sz="700" dirty="0"/>
                        <a:t>아주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에코브릿지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문지은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투지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나비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서지영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김우주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376623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정읍내장산단풍축제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정읍시청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전주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08.10</a:t>
                      </a:r>
                      <a:endParaRPr lang="ko-KR" altLang="en-US" sz="7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내장산입구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개막쇼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송대관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박일준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서정아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966320"/>
                  </a:ext>
                </a:extLst>
              </a:tr>
              <a:tr h="47426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전주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08.10</a:t>
                      </a:r>
                      <a:endParaRPr lang="ko-KR" altLang="en-US" sz="7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가요베스트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송대관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설운도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최진희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혜은이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배일호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김용임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한서경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박일중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이혜리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한영주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이상번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민지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서지오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왕소연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048080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보은대추축제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보은군청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솔밭주변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민해경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바나나걸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플라워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고유진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진주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서영은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춘자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서문탁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69464"/>
                  </a:ext>
                </a:extLst>
              </a:tr>
              <a:tr h="388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안동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문경세재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현철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박현빈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김수희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유지나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김용임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한영주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정정아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임수정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구윤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30551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영동난계국악축제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영동군청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군민운동장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박현빈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신효범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추가열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채연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유지나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아웃사이더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129811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안동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동로초등학교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가수 약 </a:t>
                      </a:r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025350"/>
                  </a:ext>
                </a:extLst>
              </a:tr>
              <a:tr h="3880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안동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문경세제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현철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박현빈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김수희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한혜진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유지나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김용임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한영주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정정아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임수정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김양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구윤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845207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안동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동로초등학교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가수 약 </a:t>
                      </a:r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597679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문경세제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약</a:t>
                      </a:r>
                      <a:r>
                        <a:rPr lang="en-US" altLang="ko-KR" sz="700" baseline="0" dirty="0"/>
                        <a:t> 10</a:t>
                      </a:r>
                      <a:r>
                        <a:rPr lang="ko-KR" altLang="en-US" sz="700" baseline="0" dirty="0"/>
                        <a:t>팀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5247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부산 </a:t>
                      </a:r>
                      <a:r>
                        <a:rPr lang="en-US" altLang="ko-KR" sz="700" dirty="0"/>
                        <a:t>KNN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상림숲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약 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716082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안동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동로초등학교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가수 약 </a:t>
                      </a:r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809349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성주생명문화축제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복지 </a:t>
                      </a:r>
                      <a:r>
                        <a:rPr lang="en-US" altLang="ko-KR" sz="700" dirty="0"/>
                        <a:t>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성밖숲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가요제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319266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167E84E7-40DA-9BA5-00F2-42CFA20CC720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48F2B-AD06-2DCC-E7F7-46B8BCD18CDA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2178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54490"/>
              </p:ext>
            </p:extLst>
          </p:nvPr>
        </p:nvGraphicFramePr>
        <p:xfrm>
          <a:off x="113445" y="1288855"/>
          <a:ext cx="6483907" cy="6303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747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558632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87425">
                  <a:extLst>
                    <a:ext uri="{9D8B030D-6E8A-4147-A177-3AD203B41FA5}">
                      <a16:colId xmlns:a16="http://schemas.microsoft.com/office/drawing/2014/main" val="3976656146"/>
                    </a:ext>
                  </a:extLst>
                </a:gridCol>
                <a:gridCol w="636101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456327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865446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007229">
                  <a:extLst>
                    <a:ext uri="{9D8B030D-6E8A-4147-A177-3AD203B41FA5}">
                      <a16:colId xmlns:a16="http://schemas.microsoft.com/office/drawing/2014/main" val="2802949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방송사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증평인삼골축제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12.10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증평둔치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장윤정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브아걸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김종환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윤태경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CBS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문경새재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닷샤벳</a:t>
                      </a:r>
                      <a:r>
                        <a:rPr lang="ko-KR" altLang="en-US" sz="700" dirty="0"/>
                        <a:t> 등 </a:t>
                      </a:r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팀 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 err="1"/>
                        <a:t>칭곡낙동감세계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평화문화축전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칠곡군청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14.09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칠곡보생태공원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일차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블락비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소년공화국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베스티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마마무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정동하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서문탁</a:t>
                      </a:r>
                      <a:r>
                        <a:rPr lang="en-US" altLang="ko-KR" sz="700" dirty="0"/>
                        <a:t>,A </a:t>
                      </a:r>
                      <a:r>
                        <a:rPr lang="en-US" altLang="ko-KR" sz="700" dirty="0" err="1"/>
                        <a:t>Kor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박구윤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반가희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이주영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후니용이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일차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노라조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타이니지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톡식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박보람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타이히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엠파이어</a:t>
                      </a:r>
                      <a:r>
                        <a:rPr lang="en-US" altLang="ko-KR" sz="700" dirty="0"/>
                        <a:t>,Paly the</a:t>
                      </a:r>
                      <a:r>
                        <a:rPr lang="en-US" altLang="ko-KR" sz="700" baseline="0" dirty="0"/>
                        <a:t> siren,</a:t>
                      </a:r>
                      <a:r>
                        <a:rPr lang="ko-KR" altLang="en-US" sz="700" baseline="0" dirty="0"/>
                        <a:t>박현빈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/>
                        <a:t>금잔디</a:t>
                      </a:r>
                      <a:r>
                        <a:rPr lang="en-US" altLang="ko-KR" sz="700" baseline="0" dirty="0"/>
                        <a:t>,</a:t>
                      </a:r>
                      <a:r>
                        <a:rPr lang="ko-KR" altLang="en-US" sz="700" baseline="0" dirty="0" err="1"/>
                        <a:t>황태민</a:t>
                      </a:r>
                      <a:r>
                        <a:rPr lang="ko-KR" altLang="en-US" sz="700" baseline="0" dirty="0"/>
                        <a:t> 등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서천한산모시문화제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대전 </a:t>
                      </a:r>
                      <a:r>
                        <a:rPr lang="en-US" altLang="ko-KR" sz="700" dirty="0"/>
                        <a:t>MBC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15.06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한산모시관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/>
                        <a:t>1</a:t>
                      </a:r>
                      <a:r>
                        <a:rPr lang="ko-KR" altLang="en-US" sz="700"/>
                        <a:t>일차</a:t>
                      </a:r>
                      <a:r>
                        <a:rPr lang="en-US" altLang="ko-KR" sz="700"/>
                        <a:t>:</a:t>
                      </a:r>
                      <a:r>
                        <a:rPr lang="ko-KR" altLang="en-US" sz="700"/>
                        <a:t>레인보우</a:t>
                      </a:r>
                      <a:r>
                        <a:rPr lang="en-US" altLang="ko-KR" sz="700"/>
                        <a:t>,</a:t>
                      </a:r>
                      <a:r>
                        <a:rPr lang="ko-KR" altLang="en-US" sz="700"/>
                        <a:t>박완규</a:t>
                      </a:r>
                      <a:r>
                        <a:rPr lang="en-US" altLang="ko-KR" sz="700"/>
                        <a:t>,</a:t>
                      </a:r>
                      <a:r>
                        <a:rPr lang="ko-KR" altLang="en-US" sz="700"/>
                        <a:t>손승연</a:t>
                      </a:r>
                      <a:r>
                        <a:rPr lang="en-US" altLang="ko-KR" sz="700"/>
                        <a:t>,N</a:t>
                      </a:r>
                      <a:r>
                        <a:rPr lang="ko-KR" altLang="en-US" sz="700"/>
                        <a:t>블란스</a:t>
                      </a:r>
                      <a:r>
                        <a:rPr lang="en-US" altLang="ko-KR" sz="700"/>
                        <a:t>,</a:t>
                      </a:r>
                      <a:r>
                        <a:rPr lang="ko-KR" altLang="en-US" sz="700"/>
                        <a:t>금잔디</a:t>
                      </a:r>
                      <a:r>
                        <a:rPr lang="en-US" altLang="ko-KR" sz="700"/>
                        <a:t>,JJCC,NPI,</a:t>
                      </a:r>
                      <a:r>
                        <a:rPr lang="ko-KR" altLang="en-US" sz="700"/>
                        <a:t>김종환</a:t>
                      </a:r>
                      <a:r>
                        <a:rPr lang="en-US" altLang="ko-KR" sz="700"/>
                        <a:t>,</a:t>
                      </a:r>
                      <a:r>
                        <a:rPr lang="ko-KR" altLang="en-US" sz="700"/>
                        <a:t>이예린</a:t>
                      </a:r>
                      <a:r>
                        <a:rPr lang="en-US" altLang="ko-KR" sz="700"/>
                        <a:t>(MC)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칠곡낙동강세계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평화문화축전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칠곡군청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SBS RADIO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칠곡보생태공원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</a:t>
                      </a:r>
                      <a:r>
                        <a:rPr lang="ko-KR" altLang="en-US" sz="700" dirty="0"/>
                        <a:t>일차</a:t>
                      </a:r>
                      <a:r>
                        <a:rPr lang="en-US" altLang="ko-KR" sz="700" dirty="0"/>
                        <a:t>:MC(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김예분</a:t>
                      </a:r>
                      <a:r>
                        <a:rPr lang="en-US" altLang="ko-KR" sz="700" dirty="0"/>
                        <a:t>),</a:t>
                      </a:r>
                      <a:r>
                        <a:rPr lang="ko-KR" altLang="en-US" sz="700" dirty="0" err="1"/>
                        <a:t>노라조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마마무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소년공화국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정동하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홍진영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플라워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박상민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박구윤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배우진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노현희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이주영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강수빈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홍원빈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스윗리벤지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은가은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일차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김연자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김수희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조항조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현철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김혜연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진성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일차</a:t>
                      </a:r>
                      <a:r>
                        <a:rPr lang="en-US" altLang="ko-KR" sz="700" dirty="0"/>
                        <a:t>:MC(</a:t>
                      </a:r>
                      <a:r>
                        <a:rPr lang="ko-KR" altLang="en-US" sz="700" dirty="0" err="1"/>
                        <a:t>홍록기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서유리</a:t>
                      </a:r>
                      <a:r>
                        <a:rPr lang="en-US" altLang="ko-KR" sz="700" dirty="0"/>
                        <a:t>),</a:t>
                      </a:r>
                      <a:r>
                        <a:rPr lang="ko-KR" altLang="en-US" sz="700" dirty="0"/>
                        <a:t>김예림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유키스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베스티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짜리몽땅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테이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신유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조정민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브로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장철웅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연분홍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버스터리드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베리굿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헤일로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16.</a:t>
                      </a:r>
                      <a:r>
                        <a:rPr lang="ko-KR" altLang="en-US" sz="700" dirty="0"/>
                        <a:t>서천 </a:t>
                      </a:r>
                      <a:r>
                        <a:rPr lang="ko-KR" altLang="en-US" sz="700" dirty="0" err="1"/>
                        <a:t>한산모시문화제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서천군청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TJB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16.06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서천모시관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45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18.</a:t>
                      </a:r>
                      <a:r>
                        <a:rPr lang="ko-KR" altLang="en-US" sz="700" dirty="0" err="1"/>
                        <a:t>의령의병제전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    (</a:t>
                      </a:r>
                      <a:r>
                        <a:rPr lang="ko-KR" altLang="en-US" sz="700" dirty="0" err="1"/>
                        <a:t>이호섭</a:t>
                      </a:r>
                      <a:r>
                        <a:rPr lang="ko-KR" altLang="en-US" sz="700" dirty="0"/>
                        <a:t> 가요제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18.04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 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8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19.</a:t>
                      </a:r>
                      <a:r>
                        <a:rPr lang="ko-KR" altLang="en-US" sz="700" dirty="0" err="1"/>
                        <a:t>의령의병제전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    (</a:t>
                      </a:r>
                      <a:r>
                        <a:rPr lang="ko-KR" altLang="en-US" sz="700" dirty="0" err="1"/>
                        <a:t>이호섭</a:t>
                      </a:r>
                      <a:r>
                        <a:rPr lang="ko-KR" altLang="en-US" sz="700" dirty="0"/>
                        <a:t> 가요제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19.04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 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16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신번문화축제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    (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22.09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부림면공영주차장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 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547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리치리치</a:t>
                      </a:r>
                      <a:r>
                        <a:rPr lang="ko-KR" altLang="en-US" sz="700" dirty="0"/>
                        <a:t> 페스티벌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    (</a:t>
                      </a:r>
                      <a:r>
                        <a:rPr lang="ko-KR" altLang="en-US" sz="700" dirty="0" err="1"/>
                        <a:t>이호섭</a:t>
                      </a:r>
                      <a:r>
                        <a:rPr lang="ko-KR" altLang="en-US" sz="700" dirty="0"/>
                        <a:t> 가요제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22.10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 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69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23.</a:t>
                      </a:r>
                      <a:r>
                        <a:rPr lang="ko-KR" altLang="en-US" sz="700" dirty="0" err="1"/>
                        <a:t>의령홍의장군축제</a:t>
                      </a:r>
                      <a:endParaRPr lang="en-US" altLang="ko-KR" sz="700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    (</a:t>
                      </a:r>
                      <a:r>
                        <a:rPr lang="ko-KR" altLang="en-US" sz="700" dirty="0" err="1"/>
                        <a:t>이호섭</a:t>
                      </a:r>
                      <a:r>
                        <a:rPr lang="ko-KR" altLang="en-US" sz="700" dirty="0"/>
                        <a:t> 가요제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 err="1"/>
                        <a:t>현장총감독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I.NET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 dirty="0"/>
                        <a:t>23.04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 </a:t>
                      </a:r>
                      <a:r>
                        <a:rPr lang="ko-KR" altLang="en-US" sz="700" dirty="0"/>
                        <a:t>미정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30551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F50597B8-3F1F-9DDF-2FA3-3E81A548E119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en-US" altLang="ko-KR" sz="1200" b="1" spc="-10" dirty="0" err="1">
                <a:latin typeface="+mn-ea"/>
                <a:cs typeface="나눔고딕"/>
              </a:rPr>
              <a:t>TV,Radio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공개방송 쇼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2C8FD-7DEB-B85B-824E-096AC370DFEC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355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50157"/>
              </p:ext>
            </p:extLst>
          </p:nvPr>
        </p:nvGraphicFramePr>
        <p:xfrm>
          <a:off x="151043" y="1288855"/>
          <a:ext cx="6555917" cy="641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9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637879">
                  <a:extLst>
                    <a:ext uri="{9D8B030D-6E8A-4147-A177-3AD203B41FA5}">
                      <a16:colId xmlns:a16="http://schemas.microsoft.com/office/drawing/2014/main" val="171216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기아 하계휴양공연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기아자동차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93.94.95.96.97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옥계</a:t>
                      </a:r>
                      <a:r>
                        <a:rPr lang="ko-KR" altLang="en-US" sz="700" dirty="0"/>
                        <a:t> 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락</a:t>
                      </a:r>
                      <a:r>
                        <a:rPr lang="ko-KR" altLang="en-US" sz="700" dirty="0"/>
                        <a:t> 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쌍용 </a:t>
                      </a:r>
                      <a:r>
                        <a:rPr lang="ko-KR" altLang="en-US" sz="700" dirty="0" err="1"/>
                        <a:t>자동차체전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평택 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출연진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주현미</a:t>
                      </a:r>
                      <a:r>
                        <a:rPr lang="en-US" altLang="ko-KR" sz="700" dirty="0"/>
                        <a:t>,DJ DOC </a:t>
                      </a:r>
                      <a:r>
                        <a:rPr lang="ko-KR" altLang="en-US" sz="700" dirty="0"/>
                        <a:t>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용평</a:t>
                      </a:r>
                      <a:r>
                        <a:rPr lang="ko-KR" altLang="en-US" sz="700" dirty="0"/>
                        <a:t> 스키장송년의 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용평리조트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용평</a:t>
                      </a:r>
                      <a:r>
                        <a:rPr lang="ko-KR" altLang="en-US" sz="700" dirty="0"/>
                        <a:t> 리조트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이벤트프로그램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SKC</a:t>
                      </a:r>
                      <a:r>
                        <a:rPr lang="ko-KR" altLang="en-US" sz="700" dirty="0" err="1"/>
                        <a:t>전사체전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SKC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수원실내체육관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유열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민혜경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이용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최진희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토지공사 </a:t>
                      </a:r>
                      <a:r>
                        <a:rPr lang="ko-KR" altLang="en-US" sz="700" dirty="0" err="1"/>
                        <a:t>토우제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토지공사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올림픽공원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양희은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한화기계그룹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전진대회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체전위원회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몽산포</a:t>
                      </a:r>
                      <a:r>
                        <a:rPr lang="ko-KR" altLang="en-US" sz="700" dirty="0"/>
                        <a:t> 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가요제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69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만도기계 </a:t>
                      </a:r>
                      <a:r>
                        <a:rPr lang="ko-KR" altLang="en-US" sz="700" dirty="0" err="1"/>
                        <a:t>하계휴양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만도기계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마산실내체육관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김종국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민혜경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이용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최진희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김학래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3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세계 </a:t>
                      </a:r>
                      <a:r>
                        <a:rPr lang="ko-KR" altLang="en-US" sz="700" dirty="0" err="1"/>
                        <a:t>한민족체전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체전위원회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경주교육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젊음의 축제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가요재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,CBS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공개방송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26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한국자동차보험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전진대회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동부화재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올림픽공원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제</a:t>
                      </a: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투투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룰라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신효범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24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데이콤 그룹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체전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데이콤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잠실보조경기장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박진영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설운도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,DJ DOC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911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프로농구시상식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KBL,SBS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하야트</a:t>
                      </a:r>
                      <a:r>
                        <a:rPr lang="ko-KR" altLang="en-US" sz="700" dirty="0"/>
                        <a:t> 호텔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시상식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,SBS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생방송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49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존슨 앤 존슨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주년 행사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존슨앤존슨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밤벌</a:t>
                      </a:r>
                      <a:r>
                        <a:rPr lang="ko-KR" altLang="en-US" sz="700" dirty="0"/>
                        <a:t> 농장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이예린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732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동원증권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체전축하쇼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동원증권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98.99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LG </a:t>
                      </a:r>
                      <a:r>
                        <a:rPr lang="ko-KR" altLang="en-US" sz="700" dirty="0"/>
                        <a:t>수영장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갖가지 프로그램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07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FAG </a:t>
                      </a:r>
                      <a:r>
                        <a:rPr lang="ko-KR" altLang="en-US" sz="700" dirty="0" err="1"/>
                        <a:t>한화베어링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축하쇼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FAG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창원실내체육관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김승현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엄정화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인순이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설운도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수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82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삼성전기가요제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부산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삼성전기운동장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가요재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,PSB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공개방송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이지훈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이수영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캔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거리의 시인들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세계 </a:t>
                      </a:r>
                      <a:r>
                        <a:rPr lang="ko-KR" altLang="en-US" sz="700" dirty="0" err="1"/>
                        <a:t>테크노댄스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페스티발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여의도 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DJ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847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 반도체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엽기가요제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섭외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연출지원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기흥</a:t>
                      </a:r>
                      <a:r>
                        <a:rPr lang="en-US" altLang="ko-KR" sz="700" dirty="0"/>
                        <a:t>)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실내 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 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유진 박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시나위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253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 문화예술회관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개관식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문화예술회관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무주문화예술 회관 개관식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39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한일월드컵 성공기원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범시민예술제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세종문화회관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예술제행사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,SBS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공개방송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80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한일 월드컵 성공기원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한복 패션쇼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세종문화회관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한복패션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일본 기모노 패션쇼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285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쌍용 자동차 </a:t>
                      </a:r>
                      <a:r>
                        <a:rPr lang="ko-KR" altLang="en-US" sz="700" dirty="0" err="1"/>
                        <a:t>가족하계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휴양소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구레포</a:t>
                      </a:r>
                      <a:r>
                        <a:rPr lang="ko-KR" altLang="en-US" sz="700" dirty="0"/>
                        <a:t> 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박상규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신민성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치어리더 공연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가요제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019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쌍용 자동차 </a:t>
                      </a:r>
                      <a:r>
                        <a:rPr lang="ko-KR" altLang="en-US" sz="700" dirty="0" err="1"/>
                        <a:t>가족하계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휴양소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 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구레포</a:t>
                      </a:r>
                      <a:r>
                        <a:rPr lang="ko-KR" altLang="en-US" sz="700" dirty="0"/>
                        <a:t> 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일간 하계휴양공연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가요제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안치환 콘서트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178844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CBDB967B-8F7E-D05E-0F7A-A28CCE73800B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3)</a:t>
            </a:r>
            <a:r>
              <a:rPr lang="ko-KR" altLang="en-US" sz="1200" b="1" spc="-10" dirty="0">
                <a:latin typeface="+mn-ea"/>
                <a:cs typeface="나눔고딕"/>
              </a:rPr>
              <a:t>공연 이벤트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298AB-111C-7A37-671D-A54B681D4EB6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4029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67564"/>
              </p:ext>
            </p:extLst>
          </p:nvPr>
        </p:nvGraphicFramePr>
        <p:xfrm>
          <a:off x="151043" y="1288855"/>
          <a:ext cx="6555917" cy="676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9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637879">
                  <a:extLst>
                    <a:ext uri="{9D8B030D-6E8A-4147-A177-3AD203B41FA5}">
                      <a16:colId xmlns:a16="http://schemas.microsoft.com/office/drawing/2014/main" val="171216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</a:t>
                      </a:r>
                      <a:r>
                        <a:rPr lang="ko-KR" altLang="en-US" sz="700" baseline="0" dirty="0"/>
                        <a:t> 자동차 가족 하계</a:t>
                      </a:r>
                      <a:endParaRPr lang="en-US" altLang="ko-KR" sz="700" baseline="0" dirty="0"/>
                    </a:p>
                    <a:p>
                      <a:pPr algn="ctr" latinLnBrk="1"/>
                      <a:r>
                        <a:rPr lang="ko-KR" altLang="en-US" sz="700" baseline="0" dirty="0" err="1"/>
                        <a:t>휴양소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고사포해수욕장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일간 하계휴양공연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치어리더 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 자동차 가족 하계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휴양소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쌍용자동차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구레포해수욕장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일간 하계휴양공연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가요제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치어리더공연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김종석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박세민</a:t>
                      </a:r>
                      <a:r>
                        <a:rPr lang="ko-KR" altLang="en-US" sz="700" dirty="0"/>
                        <a:t> 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마야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길건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미래저축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은행워크샾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미래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저축은행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07.07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용평리조트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조영구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설운도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 사랑의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baseline="0" dirty="0"/>
                        <a:t> 달리기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크라잉넛콘서트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 사랑의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baseline="0" dirty="0"/>
                        <a:t> 달리기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삼성전자운동장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평양민속예술단공연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 사랑의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baseline="0" dirty="0"/>
                        <a:t> 달리기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삼성전자운동장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럼블피쉬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콘서트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69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3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영동난계국악축제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연동시청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영동공설운동장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난계국악음악회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26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24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문경사과축제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911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49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732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증평인삼골문화제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이천변일대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07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아산농특산물축제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아산시청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신정호야외무대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82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 err="1"/>
                        <a:t>문경전통찻사발축제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성주생명문화축제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성밖숲일대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847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253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문경한우축제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문경도자기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전시관 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39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</a:t>
                      </a:r>
                      <a:r>
                        <a:rPr lang="ko-KR" altLang="en-US" sz="700" dirty="0"/>
                        <a:t>청송사과축제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청송군청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사과공원일대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80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성주생명문화축제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성밖숲일대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285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문경새재일대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019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증평인삼골문화제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이천변일대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178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문경오미자축제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동로초등학교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08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문경한우축제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문경도자기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전시관앞주차장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90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14</a:t>
                      </a:r>
                      <a:r>
                        <a:rPr lang="ko-KR" altLang="en-US" sz="700" dirty="0"/>
                        <a:t>남한산성문화제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14.10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남한산성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행궁일대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045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강서허준축제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강서구청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구암공원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적우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김종환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리아킴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알파벳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반가희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박완규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금잔디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채환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손승연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9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r>
                        <a:rPr lang="ko-KR" altLang="en-US" sz="700" dirty="0"/>
                        <a:t>강서송년음악회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강서구청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16.12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강서구민회관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유열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아카펠라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은가은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김동규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정수라개막축하쇼외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746492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F66C36EA-2CE8-CBA3-6E15-D2031A745025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3)</a:t>
            </a:r>
            <a:r>
              <a:rPr lang="ko-KR" altLang="en-US" sz="1200" b="1" spc="-10" dirty="0">
                <a:latin typeface="+mn-ea"/>
                <a:cs typeface="나눔고딕"/>
              </a:rPr>
              <a:t>공연 이벤트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5BA97-332F-50B3-3A63-7965D483E0F6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5248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68428"/>
              </p:ext>
            </p:extLst>
          </p:nvPr>
        </p:nvGraphicFramePr>
        <p:xfrm>
          <a:off x="151043" y="1288854"/>
          <a:ext cx="6518317" cy="438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185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38302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34129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806876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622750">
                  <a:extLst>
                    <a:ext uri="{9D8B030D-6E8A-4147-A177-3AD203B41FA5}">
                      <a16:colId xmlns:a16="http://schemas.microsoft.com/office/drawing/2014/main" val="1712164782"/>
                    </a:ext>
                  </a:extLst>
                </a:gridCol>
              </a:tblGrid>
              <a:tr h="2782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4190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 err="1"/>
                        <a:t>서천한산모시문화제</a:t>
                      </a:r>
                      <a:r>
                        <a:rPr lang="ko-KR" altLang="en-US" sz="700" dirty="0"/>
                        <a:t> 축하공연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마마무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홍진영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박완규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고가은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이규석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정수라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/>
                        <a:t>서천소곡주축제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서천군청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한산면전통시장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개막축하쇼외 </a:t>
                      </a:r>
                      <a:r>
                        <a:rPr lang="en-US" altLang="ko-KR" sz="700" dirty="0"/>
                        <a:t>5</a:t>
                      </a:r>
                      <a:r>
                        <a:rPr lang="ko-KR" altLang="en-US" sz="700" dirty="0"/>
                        <a:t>여개 공연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송대관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46957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16</a:t>
                      </a:r>
                      <a:r>
                        <a:rPr lang="ko-KR" altLang="en-US" sz="700" dirty="0"/>
                        <a:t>강서허준축제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강서구청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구암공원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개막축하쇼외 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여개 공연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여행스케치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다섯손가락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이예린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소래새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이범학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이상우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고가은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모노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이나영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리아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강진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소찬휘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의령의병축제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청소년한마음축제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18.04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의령서동생활공원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모모랜드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베리굿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등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의령의병축제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총연출감독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18.4(4)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031228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18</a:t>
                      </a:r>
                      <a:r>
                        <a:rPr lang="ko-KR" altLang="en-US" sz="700" dirty="0"/>
                        <a:t>함양산삼축제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함양군청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18.09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상림숲일대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개막축하쇼외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여개 공연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박상민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서문탁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등 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 err="1"/>
                        <a:t>의령의병축제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19.4(4)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959357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19</a:t>
                      </a:r>
                      <a:r>
                        <a:rPr lang="ko-KR" altLang="en-US" sz="700" dirty="0" err="1"/>
                        <a:t>의령토요애축제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19.4(3)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의령 </a:t>
                      </a:r>
                      <a:r>
                        <a:rPr lang="ko-KR" altLang="en-US" sz="700" dirty="0" err="1"/>
                        <a:t>농경전통테마파크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총괄기획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505694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19.</a:t>
                      </a:r>
                      <a:r>
                        <a:rPr lang="ko-KR" altLang="en-US" sz="700" dirty="0" err="1"/>
                        <a:t>양양연어축제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양양군청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19.09(4)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양양남대천일대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콘텐츠 행사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050883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의령신반문화제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22.9(3)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부림 </a:t>
                      </a:r>
                      <a:r>
                        <a:rPr lang="ko-KR" altLang="en-US" sz="700" dirty="0" err="1"/>
                        <a:t>우륵테마파크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일간 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여 공연 기획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998129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 err="1"/>
                        <a:t>의령리치리치페스티벌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22.10(3)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3</a:t>
                      </a:r>
                      <a:r>
                        <a:rPr lang="ko-KR" altLang="en-US" sz="700" dirty="0"/>
                        <a:t>일간 </a:t>
                      </a:r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여 공연 기획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284264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23.</a:t>
                      </a:r>
                      <a:r>
                        <a:rPr lang="ko-KR" altLang="en-US" sz="700" dirty="0" err="1"/>
                        <a:t>의령홍의장군축제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의령군청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4(4)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/>
                        <a:t>4</a:t>
                      </a:r>
                      <a:r>
                        <a:rPr lang="ko-KR" altLang="en-US" sz="700" dirty="0"/>
                        <a:t>일간 </a:t>
                      </a:r>
                      <a:r>
                        <a:rPr lang="en-US" altLang="ko-KR" sz="700" dirty="0"/>
                        <a:t>30</a:t>
                      </a:r>
                      <a:r>
                        <a:rPr lang="ko-KR" altLang="en-US" sz="700" dirty="0"/>
                        <a:t>여 공연 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780448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887B1F9D-C7A5-A709-CF4A-A4856B9D6808}"/>
              </a:ext>
            </a:extLst>
          </p:cNvPr>
          <p:cNvSpPr txBox="1"/>
          <p:nvPr/>
        </p:nvSpPr>
        <p:spPr>
          <a:xfrm>
            <a:off x="154941" y="1005733"/>
            <a:ext cx="39401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3)</a:t>
            </a:r>
            <a:r>
              <a:rPr lang="ko-KR" altLang="en-US" sz="1200" b="1" spc="-10" dirty="0">
                <a:latin typeface="+mn-ea"/>
                <a:cs typeface="나눔고딕"/>
              </a:rPr>
              <a:t>공연 이벤트 주요 실적 현황</a:t>
            </a:r>
            <a:endParaRPr sz="1200" dirty="0">
              <a:latin typeface="+mn-ea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282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87674"/>
              </p:ext>
            </p:extLst>
          </p:nvPr>
        </p:nvGraphicFramePr>
        <p:xfrm>
          <a:off x="151043" y="1288855"/>
          <a:ext cx="6555917" cy="595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27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546439">
                  <a:extLst>
                    <a:ext uri="{9D8B030D-6E8A-4147-A177-3AD203B41FA5}">
                      <a16:colId xmlns:a16="http://schemas.microsoft.com/office/drawing/2014/main" val="171216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경기선발대회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경인일보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평택문예회관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 err="1"/>
                        <a:t>왕종근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홍소연</a:t>
                      </a:r>
                      <a:r>
                        <a:rPr lang="ko-KR" altLang="en-US" sz="700" dirty="0"/>
                        <a:t> 출연자</a:t>
                      </a:r>
                      <a:r>
                        <a:rPr lang="en-US" altLang="ko-KR" sz="700" dirty="0"/>
                        <a:t>:REF,</a:t>
                      </a:r>
                      <a:r>
                        <a:rPr lang="ko-KR" altLang="en-US" sz="700" dirty="0"/>
                        <a:t>도원경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제주선발대회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제민일보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섭외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지원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제주문예회관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김병찬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/>
                        <a:t>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 err="1"/>
                        <a:t>임주리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레드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조항조</a:t>
                      </a:r>
                      <a:r>
                        <a:rPr lang="ko-KR" altLang="en-US" sz="700" dirty="0"/>
                        <a:t>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관악 </a:t>
                      </a:r>
                      <a:r>
                        <a:rPr lang="ko-KR" altLang="en-US" sz="700" dirty="0" err="1"/>
                        <a:t>철죽</a:t>
                      </a:r>
                      <a:r>
                        <a:rPr lang="ko-KR" altLang="en-US" sz="700" dirty="0"/>
                        <a:t>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관악문화원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관악산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MC:</a:t>
                      </a:r>
                      <a:r>
                        <a:rPr lang="ko-KR" altLang="en-US" sz="700" dirty="0"/>
                        <a:t>김병찬 출연자</a:t>
                      </a:r>
                      <a:r>
                        <a:rPr lang="en-US" altLang="ko-KR" sz="700" dirty="0"/>
                        <a:t>:</a:t>
                      </a:r>
                      <a:r>
                        <a:rPr lang="ko-KR" altLang="en-US" sz="700" dirty="0"/>
                        <a:t>김상희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레드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이천 설봉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이천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이천체육관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왕종근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편승엽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레드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,UP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경기선발대회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경인일보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수원문예회관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탤런트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초대가수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이천 설봉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이천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이천체육관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왕종근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유은영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현숙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클레오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순창고추장아가씨선발대회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순창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순창 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왕종근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유은영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클레오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김혜연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안성 맞춤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안성시청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안성운동장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유은영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,SBS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라디오 공개방송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박지윤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스페이스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등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6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 유니버시티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조직위원회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리틀렌제스관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샵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245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전북선발대회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전북일보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섭외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지원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전주학생회관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최선규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설수진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태사자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배일호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현숙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78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경기선발대회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경인일보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수원문예회관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허참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손미나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베이비복스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스페이스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64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안성맞춤아가씨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안성시청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안성시민회관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유은영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라디오 공개방송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박지윤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클레오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등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14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경기선발대회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경인일보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과천시민회관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최선규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손미나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베이비복스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스페이스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415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삼성반도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철쭉아가씨</a:t>
                      </a:r>
                      <a:r>
                        <a:rPr lang="ko-KR" altLang="en-US" sz="700" dirty="0"/>
                        <a:t> 선발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섭외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대운동장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유정현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임성민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보디빌딩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패션모델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이천 설봉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이천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행사장 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이매리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샤크라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도원경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김혜연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60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대부 포도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대부포도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추진위원회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대부도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 ITV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아나운서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425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제주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제민일보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한라홀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거리의 시인들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김원준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한서경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990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전북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전북일보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섭외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전북학생회관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왕종근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김건우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편승엽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이재진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279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미스코리아 경기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경인일보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에버랜드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최윤영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최진영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거리의 시인들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리아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014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삼성반도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철쭊아가씨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삼성반도체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특설무대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신영일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이매리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포지션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패션쇼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보디빌딩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425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이천 설봉 아가씨 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이천</a:t>
                      </a:r>
                      <a:r>
                        <a:rPr lang="en-US" altLang="ko-KR" sz="700" baseline="0" dirty="0"/>
                        <a:t> 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특설문대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이윤영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이재진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리아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편승엽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55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하동 </a:t>
                      </a:r>
                      <a:r>
                        <a:rPr lang="ko-KR" altLang="en-US" sz="700" dirty="0" err="1"/>
                        <a:t>야생차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차여인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차씨뺴지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쌍계싸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 출연자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초대가수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921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하동 </a:t>
                      </a:r>
                      <a:r>
                        <a:rPr lang="ko-KR" altLang="en-US" sz="700" dirty="0" err="1"/>
                        <a:t>야생차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차여인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선발대회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차씨빼지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쌍계싸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638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하동 </a:t>
                      </a:r>
                      <a:r>
                        <a:rPr lang="ko-KR" altLang="en-US" sz="700" dirty="0" err="1"/>
                        <a:t>야생차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차여인</a:t>
                      </a:r>
                      <a:endParaRPr lang="en-US" altLang="ko-KR" sz="700" baseline="0" dirty="0"/>
                    </a:p>
                    <a:p>
                      <a:pPr algn="l" latinLnBrk="1"/>
                      <a:r>
                        <a:rPr lang="ko-KR" altLang="en-US" sz="700" baseline="0" dirty="0"/>
                        <a:t>선발대회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차씨빼지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쌍계싸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어영범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74314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9260B2DB-F241-F4D1-9D12-2CF81C926A51}"/>
              </a:ext>
            </a:extLst>
          </p:cNvPr>
          <p:cNvSpPr txBox="1"/>
          <p:nvPr/>
        </p:nvSpPr>
        <p:spPr>
          <a:xfrm>
            <a:off x="154941" y="1005733"/>
            <a:ext cx="478622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나눔고딕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sz="1200" b="1" spc="-10" dirty="0">
                <a:solidFill>
                  <a:srgbClr val="FF0000"/>
                </a:solidFill>
                <a:latin typeface="+mn-ea"/>
                <a:cs typeface="나눔고딕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4)</a:t>
            </a:r>
            <a:r>
              <a:rPr lang="ko-KR" altLang="en-US" sz="1200" b="1" spc="-10" dirty="0">
                <a:latin typeface="+mn-ea"/>
                <a:cs typeface="나눔고딕"/>
              </a:rPr>
              <a:t>공연 이벤트</a:t>
            </a:r>
            <a:r>
              <a:rPr lang="en-US" altLang="ko-KR" sz="1200" b="1" spc="-10" dirty="0">
                <a:latin typeface="+mn-ea"/>
                <a:cs typeface="나눔고딕"/>
              </a:rPr>
              <a:t>(</a:t>
            </a:r>
            <a:r>
              <a:rPr lang="ko-KR" altLang="en-US" sz="1200" b="1" spc="-10" dirty="0">
                <a:latin typeface="+mn-ea"/>
                <a:cs typeface="나눔고딕"/>
              </a:rPr>
              <a:t>아가씨 선발대회</a:t>
            </a:r>
            <a:r>
              <a:rPr lang="en-US" altLang="ko-KR" sz="1200" b="1" spc="-10" dirty="0">
                <a:latin typeface="+mn-ea"/>
                <a:cs typeface="나눔고딕"/>
              </a:rPr>
              <a:t>)</a:t>
            </a:r>
            <a:r>
              <a:rPr lang="ko-KR" altLang="en-US" sz="1200" b="1" spc="-10" dirty="0">
                <a:latin typeface="+mn-ea"/>
                <a:cs typeface="나눔고딕"/>
              </a:rPr>
              <a:t> 주요 실적 현황</a:t>
            </a:r>
            <a:endParaRPr sz="1200" dirty="0">
              <a:latin typeface="+mn-ea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7050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62560" y="1005733"/>
            <a:ext cx="52400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</a:t>
            </a:r>
            <a:r>
              <a:rPr lang="ko-KR" alt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lang="ko-KR" altLang="en-US" sz="1200" b="1" spc="-10" dirty="0">
                <a:latin typeface="+mn-ea"/>
                <a:cs typeface="나눔고딕"/>
              </a:rPr>
              <a:t>스포츠 이벤트 주요 실적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39280"/>
              </p:ext>
            </p:extLst>
          </p:nvPr>
        </p:nvGraphicFramePr>
        <p:xfrm>
          <a:off x="169841" y="1288855"/>
          <a:ext cx="6518319" cy="670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561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113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923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859308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72872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1848145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신한생명</a:t>
                      </a:r>
                      <a:r>
                        <a:rPr lang="ko-KR" altLang="en-US" sz="700" dirty="0"/>
                        <a:t> 체육대회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신한생명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서울여상운동장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92-94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개회식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체육행사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기아모텍전사</a:t>
                      </a:r>
                      <a:r>
                        <a:rPr lang="ko-KR" altLang="en-US" sz="700" dirty="0"/>
                        <a:t> 체육대회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기아모텍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안산공설운동장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92-96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개회식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체육행사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삼성전자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응원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수원공설운동장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93.5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한국생명</a:t>
                      </a:r>
                      <a:r>
                        <a:rPr lang="ko-KR" altLang="en-US" sz="700" dirty="0"/>
                        <a:t>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한국생명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체조경기장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93.10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대우자동차 전사체육대회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대우자동차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대우운동장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태양금속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40</a:t>
                      </a:r>
                      <a:r>
                        <a:rPr lang="ko-KR" altLang="en-US" sz="700" dirty="0"/>
                        <a:t>주년 행사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태양금속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안산공설운동장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동부화재 전진대회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동부화재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펜싱경기장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하나은행 전사체육대회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하나은행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잠실보조경기장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84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SK</a:t>
                      </a:r>
                      <a:r>
                        <a:rPr lang="ko-KR" altLang="en-US" sz="700" dirty="0"/>
                        <a:t>증권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 err="1"/>
                        <a:t>Sk</a:t>
                      </a:r>
                      <a:r>
                        <a:rPr lang="ko-KR" altLang="en-US" sz="700" dirty="0"/>
                        <a:t>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한인은행운동장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94-95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950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LG</a:t>
                      </a:r>
                      <a:r>
                        <a:rPr lang="ko-KR" altLang="en-US" sz="700" dirty="0"/>
                        <a:t>산전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LG</a:t>
                      </a:r>
                      <a:r>
                        <a:rPr lang="ko-KR" altLang="en-US" sz="700" dirty="0"/>
                        <a:t>산전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인하원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95-97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23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쌍용자동차 전사체육대회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쌍용자동차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평택공설운동장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95-96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77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LG</a:t>
                      </a:r>
                      <a:r>
                        <a:rPr lang="ko-KR" altLang="en-US" sz="700" dirty="0"/>
                        <a:t>유통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LG</a:t>
                      </a:r>
                      <a:r>
                        <a:rPr lang="ko-KR" altLang="en-US" sz="700" dirty="0"/>
                        <a:t>유통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LG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인하원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898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동부생명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동부생명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잠실보조경기장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35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세계한민족</a:t>
                      </a:r>
                      <a:r>
                        <a:rPr lang="ko-KR" altLang="en-US" sz="700" dirty="0"/>
                        <a:t> 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세계한민족체전위원회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올림픽공원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96~98,00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802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동원증권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동원증권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동대문운동장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목동운동장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96-97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252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삼성물산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삼성물산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응원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26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삼성카드 </a:t>
                      </a:r>
                      <a:r>
                        <a:rPr lang="en-US" altLang="ko-KR" sz="700" dirty="0"/>
                        <a:t>CI </a:t>
                      </a:r>
                      <a:r>
                        <a:rPr lang="ko-KR" altLang="en-US" sz="700" dirty="0"/>
                        <a:t>발표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삼성카드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펜싱경기장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96.9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74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한국토지개발 공사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토우제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한국토지개발공사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역도경기장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856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한화기계그룹 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한화기계그룹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마산실내체육관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999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신용보증기금 </a:t>
                      </a:r>
                      <a:r>
                        <a:rPr lang="ko-KR" altLang="en-US" sz="700" dirty="0" err="1"/>
                        <a:t>동기회행사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신용보증기금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베어스리조트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467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신세계전진대회 </a:t>
                      </a:r>
                      <a:r>
                        <a:rPr lang="ko-KR" altLang="en-US" sz="700" dirty="0" err="1"/>
                        <a:t>천호점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신세계백화점천호점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팀파원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응원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체조경기장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4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중앙병원전사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중앙병원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펜싱경기장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30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해동화재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해동화재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목동운동장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571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쌍용자동차 전사체육대회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쌍용자동차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평택운동장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077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한화정보통신 전진대회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한화정보통신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체조경기장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68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데이콤 그룹 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데이콤그룹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잠실보조경기장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017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FAG</a:t>
                      </a:r>
                      <a:r>
                        <a:rPr lang="ko-KR" altLang="en-US" sz="700" dirty="0" err="1"/>
                        <a:t>한화베어링</a:t>
                      </a:r>
                      <a:r>
                        <a:rPr lang="ko-KR" altLang="en-US" sz="700" dirty="0"/>
                        <a:t> 한마음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전진대회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FAG</a:t>
                      </a:r>
                      <a:r>
                        <a:rPr lang="ko-KR" altLang="en-US" sz="700" dirty="0"/>
                        <a:t>한화베어링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창원실내체육관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68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강릉병원</a:t>
                      </a:r>
                      <a:r>
                        <a:rPr lang="ko-KR" altLang="en-US" sz="700" dirty="0"/>
                        <a:t>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강릉병원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강릉실내체육관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426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한양증권전사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주택은행연수원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05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한양증권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목동운동장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768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한양증권 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한양증권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증권연수원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65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980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62560" y="1005733"/>
            <a:ext cx="52400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</a:t>
            </a:r>
            <a:r>
              <a:rPr lang="ko-KR" alt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lang="ko-KR" altLang="en-US" sz="1200" b="1" spc="-10" dirty="0">
                <a:latin typeface="+mn-ea"/>
                <a:cs typeface="나눔고딕"/>
              </a:rPr>
              <a:t>스포츠 이벤트 주요 실적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31196"/>
              </p:ext>
            </p:extLst>
          </p:nvPr>
        </p:nvGraphicFramePr>
        <p:xfrm>
          <a:off x="169842" y="1288855"/>
          <a:ext cx="6518317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950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1891007">
                  <a:extLst>
                    <a:ext uri="{9D8B030D-6E8A-4147-A177-3AD203B41FA5}">
                      <a16:colId xmlns:a16="http://schemas.microsoft.com/office/drawing/2014/main" val="3783548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 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미래저축은행한마음체육대회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미래저축은행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총괄기획연출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도고호텔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미래저축은행한마음체육대회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미래저축은행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총괄기획연출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도고호텔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체육대회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축하공연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06</a:t>
                      </a:r>
                      <a:r>
                        <a:rPr lang="ko-KR" altLang="en-US" sz="700" dirty="0"/>
                        <a:t>무주군민체전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군민운동장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06.06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07</a:t>
                      </a:r>
                      <a:r>
                        <a:rPr lang="ko-KR" altLang="en-US" sz="700" dirty="0"/>
                        <a:t>남양주종별선수권대회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시민운동장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07.06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07</a:t>
                      </a:r>
                      <a:r>
                        <a:rPr lang="ko-KR" altLang="en-US" sz="700" dirty="0"/>
                        <a:t>남양주시민체전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남양주시청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시민운동장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07</a:t>
                      </a:r>
                      <a:r>
                        <a:rPr lang="ko-KR" altLang="en-US" sz="700" dirty="0"/>
                        <a:t>충북도민체전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진천군청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종합연출및총감독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진천운동장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서초구민체육대회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서추구청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반포종합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08.05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08</a:t>
                      </a:r>
                      <a:r>
                        <a:rPr lang="ko-KR" altLang="en-US" sz="700" dirty="0"/>
                        <a:t>무주군민체전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군민운동장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08.06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84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서초구민체육대회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서초구청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반포종합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09.05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장기자랑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950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09</a:t>
                      </a:r>
                      <a:r>
                        <a:rPr lang="ko-KR" altLang="en-US" sz="700" dirty="0"/>
                        <a:t>일화체육대회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일화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대행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상업운동장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장기자랑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23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/>
                        <a:t>한양증권체육대회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한양증권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제천운동장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화합의장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77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10</a:t>
                      </a:r>
                      <a:r>
                        <a:rPr lang="ko-KR" altLang="en-US" sz="700" dirty="0" err="1"/>
                        <a:t>증평군민체육대회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명랑운동회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898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서초구민체육대회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서초구청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반포종합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12.05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35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 err="1"/>
                        <a:t>증평군민체육대회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증평군청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명랑운동회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182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13</a:t>
                      </a:r>
                      <a:r>
                        <a:rPr lang="ko-KR" altLang="en-US" sz="700" dirty="0"/>
                        <a:t>서초구민체육대회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서초구청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반포종합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운동장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13.10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개회식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체육대회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4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0" y="4583922"/>
            <a:ext cx="1517479" cy="910487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90458"/>
              </p:ext>
            </p:extLst>
          </p:nvPr>
        </p:nvGraphicFramePr>
        <p:xfrm>
          <a:off x="373361" y="1170681"/>
          <a:ext cx="6116815" cy="334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 사  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주식회사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제이비컴즈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회사설립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1989. 6. 19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주       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서울시 광진구 구의 강변로 </a:t>
                      </a:r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52 </a:t>
                      </a:r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영풍빌딩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층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자  본  금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억 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임직원수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직원 </a:t>
                      </a:r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협력업체구성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9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사업자등록번호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㈜</a:t>
                      </a:r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제이비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컴즈</a:t>
                      </a:r>
                      <a:endParaRPr lang="en-US" altLang="ko-KR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206-86-69130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㈜</a:t>
                      </a:r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제이비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엔텀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쇼비즈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206-86-69159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 err="1">
                          <a:latin typeface="+mn-ea"/>
                          <a:ea typeface="+mn-ea"/>
                        </a:rPr>
                        <a:t>제이비</a:t>
                      </a:r>
                      <a:r>
                        <a:rPr lang="ko-KR" altLang="en-US" sz="1200" b="0" dirty="0">
                          <a:latin typeface="+mn-ea"/>
                          <a:ea typeface="+mn-ea"/>
                        </a:rPr>
                        <a:t> 축제연구소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latin typeface="+mn-ea"/>
                          <a:ea typeface="+mn-ea"/>
                        </a:rPr>
                        <a:t>303-11-10780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HOME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u="none" dirty="0">
                          <a:latin typeface="+mn-ea"/>
                          <a:ea typeface="+mn-ea"/>
                          <a:hlinkClick r:id="rId3"/>
                        </a:rPr>
                        <a:t>www.jbcomz.co.kr</a:t>
                      </a:r>
                      <a:r>
                        <a:rPr lang="en-US" altLang="ko-KR" sz="1200" b="0" u="none" dirty="0">
                          <a:latin typeface="+mn-ea"/>
                          <a:ea typeface="+mn-ea"/>
                        </a:rPr>
                        <a:t>  / 02-455-7111</a:t>
                      </a:r>
                      <a:endParaRPr lang="ko-KR" altLang="en-US" sz="1200" b="0" u="none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4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/ E-MAIL / FAX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u="none" dirty="0">
                          <a:latin typeface="+mn-ea"/>
                          <a:ea typeface="+mn-ea"/>
                          <a:hlinkClick r:id="rId4"/>
                        </a:rPr>
                        <a:t>jbcomz1989@naver.com</a:t>
                      </a:r>
                      <a:r>
                        <a:rPr lang="en-US" altLang="ko-KR" sz="1200" b="0" u="none" baseline="0" dirty="0">
                          <a:latin typeface="+mn-ea"/>
                          <a:ea typeface="+mn-ea"/>
                        </a:rPr>
                        <a:t> / 02-455-5110</a:t>
                      </a:r>
                      <a:endParaRPr lang="ko-KR" altLang="en-US" sz="1200" b="0" u="none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9" name="Line 187"/>
          <p:cNvSpPr>
            <a:spLocks noChangeShapeType="1"/>
          </p:cNvSpPr>
          <p:nvPr/>
        </p:nvSpPr>
        <p:spPr bwMode="auto">
          <a:xfrm>
            <a:off x="3429000" y="5559175"/>
            <a:ext cx="0" cy="75088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0" name="AutoShape 192"/>
          <p:cNvSpPr>
            <a:spLocks noChangeArrowheads="1"/>
          </p:cNvSpPr>
          <p:nvPr/>
        </p:nvSpPr>
        <p:spPr bwMode="auto">
          <a:xfrm>
            <a:off x="2803525" y="5292080"/>
            <a:ext cx="1192213" cy="375443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5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대표이사</a:t>
            </a:r>
          </a:p>
        </p:txBody>
      </p:sp>
      <p:sp>
        <p:nvSpPr>
          <p:cNvPr id="71" name="AutoShape 193"/>
          <p:cNvSpPr>
            <a:spLocks noChangeArrowheads="1"/>
          </p:cNvSpPr>
          <p:nvPr/>
        </p:nvSpPr>
        <p:spPr bwMode="auto">
          <a:xfrm>
            <a:off x="4343400" y="5630216"/>
            <a:ext cx="1192213" cy="375444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5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자문 위원</a:t>
            </a:r>
          </a:p>
        </p:txBody>
      </p:sp>
      <p:sp>
        <p:nvSpPr>
          <p:cNvPr id="72" name="Line 194"/>
          <p:cNvSpPr>
            <a:spLocks noChangeShapeType="1"/>
          </p:cNvSpPr>
          <p:nvPr/>
        </p:nvSpPr>
        <p:spPr bwMode="auto">
          <a:xfrm>
            <a:off x="1121568" y="6307016"/>
            <a:ext cx="4683695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3" name="Line 195"/>
          <p:cNvSpPr>
            <a:spLocks noChangeShapeType="1"/>
          </p:cNvSpPr>
          <p:nvPr/>
        </p:nvSpPr>
        <p:spPr bwMode="auto">
          <a:xfrm>
            <a:off x="1121568" y="6332676"/>
            <a:ext cx="0" cy="68802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74" name="Group 196"/>
          <p:cNvGrpSpPr>
            <a:grpSpLocks/>
          </p:cNvGrpSpPr>
          <p:nvPr/>
        </p:nvGrpSpPr>
        <p:grpSpPr bwMode="auto">
          <a:xfrm>
            <a:off x="1210623" y="5803255"/>
            <a:ext cx="1192213" cy="375443"/>
            <a:chOff x="336" y="2304"/>
            <a:chExt cx="1008" cy="288"/>
          </a:xfrm>
        </p:grpSpPr>
        <p:sp>
          <p:nvSpPr>
            <p:cNvPr id="75" name="AutoShape 197"/>
            <p:cNvSpPr>
              <a:spLocks noChangeArrowheads="1"/>
            </p:cNvSpPr>
            <p:nvPr/>
          </p:nvSpPr>
          <p:spPr bwMode="auto">
            <a:xfrm>
              <a:off x="336" y="2304"/>
              <a:ext cx="1008" cy="288"/>
            </a:xfrm>
            <a:prstGeom prst="flowChartPunchedCar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5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업무부</a:t>
              </a:r>
            </a:p>
          </p:txBody>
        </p:sp>
        <p:pic>
          <p:nvPicPr>
            <p:cNvPr id="76" name="Picture 198" descr="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304"/>
              <a:ext cx="102" cy="10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pic>
        <p:nvPicPr>
          <p:cNvPr id="77" name="Picture 199" descr="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1343" y="5634704"/>
            <a:ext cx="132715" cy="1327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8" name="Line 200"/>
          <p:cNvSpPr>
            <a:spLocks noChangeShapeType="1"/>
          </p:cNvSpPr>
          <p:nvPr/>
        </p:nvSpPr>
        <p:spPr bwMode="auto">
          <a:xfrm>
            <a:off x="3429000" y="5876825"/>
            <a:ext cx="90805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9" name="Line 201"/>
          <p:cNvSpPr>
            <a:spLocks noChangeShapeType="1"/>
          </p:cNvSpPr>
          <p:nvPr/>
        </p:nvSpPr>
        <p:spPr bwMode="auto">
          <a:xfrm>
            <a:off x="2411413" y="6016525"/>
            <a:ext cx="102235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80" name="Picture 202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6706" y="5292080"/>
            <a:ext cx="132715" cy="1327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1" name="Line 203"/>
          <p:cNvSpPr>
            <a:spLocks noChangeShapeType="1"/>
          </p:cNvSpPr>
          <p:nvPr/>
        </p:nvSpPr>
        <p:spPr bwMode="auto">
          <a:xfrm>
            <a:off x="5805263" y="6332339"/>
            <a:ext cx="0" cy="68802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82" name="Group 209"/>
          <p:cNvGrpSpPr>
            <a:grpSpLocks/>
          </p:cNvGrpSpPr>
          <p:nvPr/>
        </p:nvGrpSpPr>
        <p:grpSpPr bwMode="auto">
          <a:xfrm>
            <a:off x="2148980" y="7030721"/>
            <a:ext cx="1192213" cy="434683"/>
            <a:chOff x="624" y="2838"/>
            <a:chExt cx="1008" cy="335"/>
          </a:xfrm>
        </p:grpSpPr>
        <p:sp>
          <p:nvSpPr>
            <p:cNvPr id="83" name="AutoShape 210"/>
            <p:cNvSpPr>
              <a:spLocks noChangeArrowheads="1"/>
            </p:cNvSpPr>
            <p:nvPr/>
          </p:nvSpPr>
          <p:spPr bwMode="auto">
            <a:xfrm>
              <a:off x="624" y="2885"/>
              <a:ext cx="1008" cy="288"/>
            </a:xfrm>
            <a:prstGeom prst="flowChartPunchedCar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2</a:t>
              </a:r>
              <a:r>
                <a:rPr lang="ko-KR" altLang="en-US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팀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: Show Event</a:t>
              </a:r>
            </a:p>
          </p:txBody>
        </p:sp>
        <p:pic>
          <p:nvPicPr>
            <p:cNvPr id="84" name="Picture 211" descr="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2" y="2838"/>
              <a:ext cx="102" cy="10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sp>
        <p:nvSpPr>
          <p:cNvPr id="89" name="AutoShape 216"/>
          <p:cNvSpPr>
            <a:spLocks noChangeArrowheads="1"/>
          </p:cNvSpPr>
          <p:nvPr/>
        </p:nvSpPr>
        <p:spPr bwMode="auto">
          <a:xfrm>
            <a:off x="5211528" y="7125619"/>
            <a:ext cx="1192212" cy="373698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팀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 MICE &amp;</a:t>
            </a:r>
          </a:p>
          <a:p>
            <a:pPr algn="ctr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Sports Event</a:t>
            </a:r>
          </a:p>
        </p:txBody>
      </p:sp>
      <p:pic>
        <p:nvPicPr>
          <p:cNvPr id="90" name="Picture 217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2575" y="7092280"/>
            <a:ext cx="120641" cy="1310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95" name="Group 222"/>
          <p:cNvGrpSpPr>
            <a:grpSpLocks/>
          </p:cNvGrpSpPr>
          <p:nvPr/>
        </p:nvGrpSpPr>
        <p:grpSpPr bwMode="auto">
          <a:xfrm>
            <a:off x="525462" y="7020362"/>
            <a:ext cx="1192213" cy="452849"/>
            <a:chOff x="624" y="2824"/>
            <a:chExt cx="1008" cy="349"/>
          </a:xfrm>
        </p:grpSpPr>
        <p:sp>
          <p:nvSpPr>
            <p:cNvPr id="96" name="AutoShape 223"/>
            <p:cNvSpPr>
              <a:spLocks noChangeArrowheads="1"/>
            </p:cNvSpPr>
            <p:nvPr/>
          </p:nvSpPr>
          <p:spPr bwMode="auto">
            <a:xfrm>
              <a:off x="624" y="2885"/>
              <a:ext cx="1008" cy="288"/>
            </a:xfrm>
            <a:prstGeom prst="flowChartPunchedCar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1</a:t>
              </a:r>
              <a:r>
                <a:rPr lang="ko-KR" altLang="en-US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팀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: Festival Event</a:t>
              </a:r>
            </a:p>
          </p:txBody>
        </p:sp>
        <p:pic>
          <p:nvPicPr>
            <p:cNvPr id="97" name="Picture 224" descr="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2" y="2824"/>
              <a:ext cx="102" cy="10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sp>
        <p:nvSpPr>
          <p:cNvPr id="122" name="AutoShape 255"/>
          <p:cNvSpPr>
            <a:spLocks noChangeArrowheads="1"/>
          </p:cNvSpPr>
          <p:nvPr/>
        </p:nvSpPr>
        <p:spPr bwMode="auto">
          <a:xfrm>
            <a:off x="3600152" y="7071759"/>
            <a:ext cx="1192213" cy="373699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팀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 Sports Event</a:t>
            </a:r>
          </a:p>
        </p:txBody>
      </p:sp>
      <p:pic>
        <p:nvPicPr>
          <p:cNvPr id="123" name="Picture 256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9715" y="7020362"/>
            <a:ext cx="120641" cy="1310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  <p:sp>
        <p:nvSpPr>
          <p:cNvPr id="12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27" name="Text Box 79"/>
          <p:cNvSpPr txBox="1">
            <a:spLocks noChangeArrowheads="1"/>
          </p:cNvSpPr>
          <p:nvPr/>
        </p:nvSpPr>
        <p:spPr bwMode="auto">
          <a:xfrm>
            <a:off x="44624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>
                <a:solidFill>
                  <a:schemeClr val="bg1"/>
                </a:solidFill>
                <a:latin typeface="+mn-ea"/>
              </a:rPr>
              <a:t>Information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</a:rPr>
              <a:t>&amp; Organization</a:t>
            </a:r>
          </a:p>
        </p:txBody>
      </p:sp>
      <p:grpSp>
        <p:nvGrpSpPr>
          <p:cNvPr id="128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129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0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1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2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3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2" name="Line 203">
            <a:extLst>
              <a:ext uri="{FF2B5EF4-FFF2-40B4-BE49-F238E27FC236}">
                <a16:creationId xmlns:a16="http://schemas.microsoft.com/office/drawing/2014/main" id="{E2915CCB-FBBF-B744-B5FC-9964CCC1D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920" y="6306745"/>
            <a:ext cx="0" cy="68802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Line 203">
            <a:extLst>
              <a:ext uri="{FF2B5EF4-FFF2-40B4-BE49-F238E27FC236}">
                <a16:creationId xmlns:a16="http://schemas.microsoft.com/office/drawing/2014/main" id="{1CD50640-2A17-38AB-B700-4205B096D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088" y="6332676"/>
            <a:ext cx="0" cy="68802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F4AE415B-32A4-7265-5D67-684A13BEEE0E}"/>
              </a:ext>
            </a:extLst>
          </p:cNvPr>
          <p:cNvGrpSpPr>
            <a:grpSpLocks/>
          </p:cNvGrpSpPr>
          <p:nvPr/>
        </p:nvGrpSpPr>
        <p:grpSpPr bwMode="auto">
          <a:xfrm>
            <a:off x="3934819" y="7892115"/>
            <a:ext cx="2054761" cy="505690"/>
            <a:chOff x="336" y="2304"/>
            <a:chExt cx="1118" cy="288"/>
          </a:xfrm>
        </p:grpSpPr>
        <p:sp>
          <p:nvSpPr>
            <p:cNvPr id="7" name="AutoShape 197">
              <a:extLst>
                <a:ext uri="{FF2B5EF4-FFF2-40B4-BE49-F238E27FC236}">
                  <a16:creationId xmlns:a16="http://schemas.microsoft.com/office/drawing/2014/main" id="{D22425BD-BDE3-9F9D-651A-C02B84AD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304"/>
              <a:ext cx="1118" cy="288"/>
            </a:xfrm>
            <a:prstGeom prst="flowChartPunchedCar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500" b="1" dirty="0" err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제이비</a:t>
              </a:r>
              <a:r>
                <a:rPr lang="ko-KR" altLang="en-US" sz="15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축제연구소</a:t>
              </a:r>
            </a:p>
          </p:txBody>
        </p:sp>
        <p:pic>
          <p:nvPicPr>
            <p:cNvPr id="8" name="Picture 198" descr="4">
              <a:extLst>
                <a:ext uri="{FF2B5EF4-FFF2-40B4-BE49-F238E27FC236}">
                  <a16:creationId xmlns:a16="http://schemas.microsoft.com/office/drawing/2014/main" id="{1540299B-D9D7-CEF4-5502-3BABF0188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304"/>
              <a:ext cx="102" cy="1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2B595B6A-AD81-C6DC-C498-C5DBF5425EF2}"/>
              </a:ext>
            </a:extLst>
          </p:cNvPr>
          <p:cNvGrpSpPr>
            <a:grpSpLocks/>
          </p:cNvGrpSpPr>
          <p:nvPr/>
        </p:nvGrpSpPr>
        <p:grpSpPr bwMode="auto">
          <a:xfrm>
            <a:off x="931033" y="7878153"/>
            <a:ext cx="2048388" cy="505690"/>
            <a:chOff x="336" y="2304"/>
            <a:chExt cx="1008" cy="288"/>
          </a:xfrm>
        </p:grpSpPr>
        <p:sp>
          <p:nvSpPr>
            <p:cNvPr id="10" name="AutoShape 197">
              <a:extLst>
                <a:ext uri="{FF2B5EF4-FFF2-40B4-BE49-F238E27FC236}">
                  <a16:creationId xmlns:a16="http://schemas.microsoft.com/office/drawing/2014/main" id="{4CB30544-059F-A2B2-E69C-0B4BB871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304"/>
              <a:ext cx="1008" cy="288"/>
            </a:xfrm>
            <a:prstGeom prst="flowChartPunchedCar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500" b="1" dirty="0" err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제이비</a:t>
              </a:r>
              <a:r>
                <a:rPr lang="ko-KR" altLang="en-US" sz="15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500" b="1" dirty="0" err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엔텀쇼비즈</a:t>
              </a:r>
              <a:endParaRPr lang="ko-KR" altLang="en-US" sz="15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11" name="Picture 198" descr="4">
              <a:extLst>
                <a:ext uri="{FF2B5EF4-FFF2-40B4-BE49-F238E27FC236}">
                  <a16:creationId xmlns:a16="http://schemas.microsoft.com/office/drawing/2014/main" id="{6AEC6D94-DC60-C16B-2E3D-F25E04E3B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304"/>
              <a:ext cx="102" cy="1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84DE07-CE42-696F-4A63-E95CBAF3C000}"/>
              </a:ext>
            </a:extLst>
          </p:cNvPr>
          <p:cNvSpPr txBox="1"/>
          <p:nvPr/>
        </p:nvSpPr>
        <p:spPr>
          <a:xfrm>
            <a:off x="1121568" y="8399457"/>
            <a:ext cx="1710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www.jbshowbiz.co.kr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A3406-7460-50D5-31D2-DFCDD3557AC8}"/>
              </a:ext>
            </a:extLst>
          </p:cNvPr>
          <p:cNvSpPr txBox="1"/>
          <p:nvPr/>
        </p:nvSpPr>
        <p:spPr>
          <a:xfrm>
            <a:off x="4365796" y="8397805"/>
            <a:ext cx="139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www.jbfest.co.kr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93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62560" y="1005733"/>
            <a:ext cx="52400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</a:t>
            </a:r>
            <a:r>
              <a:rPr lang="ko-KR" alt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ko-KR" altLang="en-US" sz="1200" b="1" spc="-10" dirty="0">
                <a:latin typeface="+mn-ea"/>
                <a:cs typeface="나눔고딕"/>
              </a:rPr>
              <a:t>국제대회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및 프로 스포츠 이벤트 주요 실적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117824"/>
              </p:ext>
            </p:extLst>
          </p:nvPr>
        </p:nvGraphicFramePr>
        <p:xfrm>
          <a:off x="169842" y="1288855"/>
          <a:ext cx="6518317" cy="667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859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805055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1963015">
                  <a:extLst>
                    <a:ext uri="{9D8B030D-6E8A-4147-A177-3AD203B41FA5}">
                      <a16:colId xmlns:a16="http://schemas.microsoft.com/office/drawing/2014/main" val="3783548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 err="1"/>
                        <a:t>행사명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/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/>
                        <a:t>장소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/>
                        <a:t>내용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KBS</a:t>
                      </a:r>
                      <a:r>
                        <a:rPr lang="ko-KR" altLang="en-US" sz="700" dirty="0"/>
                        <a:t>배 국제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dirty="0"/>
                        <a:t>태권도 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KBS,</a:t>
                      </a:r>
                      <a:r>
                        <a:rPr lang="ko-KR" altLang="en-US" sz="700" dirty="0"/>
                        <a:t>대한태권도협회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장충체육관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태권도경기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프로야구 </a:t>
                      </a:r>
                      <a:r>
                        <a:rPr lang="ko-KR" altLang="en-US" sz="700" dirty="0" err="1"/>
                        <a:t>올스타전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프로야구연맹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부산사직야구장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올스타쇼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경기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프로축구 </a:t>
                      </a:r>
                      <a:r>
                        <a:rPr lang="ko-KR" altLang="en-US" sz="700" dirty="0" err="1"/>
                        <a:t>올스타전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MBC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프로추국연맹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부산사직운동장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부일 기획 </a:t>
                      </a:r>
                      <a:r>
                        <a:rPr lang="en-US" altLang="ko-KR" sz="700" dirty="0"/>
                        <a:t>SPORT</a:t>
                      </a:r>
                      <a:r>
                        <a:rPr lang="en-US" altLang="ko-KR" sz="700" baseline="0" dirty="0"/>
                        <a:t> TV</a:t>
                      </a:r>
                    </a:p>
                    <a:p>
                      <a:pPr algn="l" latinLnBrk="1"/>
                      <a:r>
                        <a:rPr lang="ko-KR" altLang="en-US" sz="700" baseline="0" dirty="0"/>
                        <a:t>건강달리기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SPORT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올림픽공원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달리기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부일기획컵</a:t>
                      </a:r>
                      <a:r>
                        <a:rPr lang="ko-KR" altLang="en-US" sz="700" dirty="0"/>
                        <a:t> </a:t>
                      </a:r>
                      <a:r>
                        <a:rPr lang="en-US" altLang="ko-KR" sz="700" dirty="0"/>
                        <a:t>SBS</a:t>
                      </a:r>
                    </a:p>
                    <a:p>
                      <a:pPr algn="l" latinLnBrk="1"/>
                      <a:r>
                        <a:rPr lang="ko-KR" altLang="en-US" sz="700" dirty="0"/>
                        <a:t>아이스하키 대축제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SPORT</a:t>
                      </a:r>
                      <a:r>
                        <a:rPr lang="en-US" altLang="ko-KR" sz="700" baseline="0" dirty="0"/>
                        <a:t> TV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목동아이스링크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프로씨름</a:t>
                      </a:r>
                      <a:r>
                        <a:rPr lang="ko-KR" altLang="en-US" sz="700" dirty="0"/>
                        <a:t> 천하장사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올스타전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</a:t>
                      </a:r>
                      <a:r>
                        <a:rPr lang="ko-KR" altLang="en-US" sz="700" dirty="0"/>
                        <a:t>프로씨름연맹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장충체육관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기아엔터프라이즈농구단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시즌이벤트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기아엔터프라이즈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농구단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부산사직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농구대잔치 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대한농구협회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8421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대한농구협회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9504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/>
                        <a:t>대한농구협회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23815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농구대잔치 </a:t>
                      </a:r>
                      <a:r>
                        <a:rPr lang="ko-KR" altLang="en-US" sz="700" dirty="0" err="1"/>
                        <a:t>올스타전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한국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여자코치협회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94.03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771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한국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여자코치협회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8984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한국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여자코치협회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3541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한국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여자코치협회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1829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한국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여자코치협회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체초경기장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1416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프로농구 </a:t>
                      </a:r>
                      <a:r>
                        <a:rPr lang="ko-KR" altLang="en-US" sz="700" dirty="0" err="1"/>
                        <a:t>올스타전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프로농구연맹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펜싱경기장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1690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SBS </a:t>
                      </a:r>
                      <a:r>
                        <a:rPr lang="ko-KR" altLang="en-US" sz="700" dirty="0"/>
                        <a:t>프로농구연맹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올스타전경기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404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나래 </a:t>
                      </a:r>
                      <a:r>
                        <a:rPr lang="ko-KR" altLang="en-US" sz="700" dirty="0" err="1"/>
                        <a:t>블루버드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프로농구개막식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나래블루버드농구단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완주실내체육관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115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골드뱅크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프로농구 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골드뱅커스농구단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군산실내체육관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11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삼성블루윙즈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프로축구개막식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삼성블루윙즈축구단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수원공설운동장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887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스포츠 </a:t>
                      </a:r>
                      <a:r>
                        <a:rPr lang="ko-KR" altLang="en-US" sz="700" dirty="0" err="1"/>
                        <a:t>함양대회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체육지도자연합회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역도 경기장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10108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한국배구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슈퍼리그개막식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배구협회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잠실학생체육관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4847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배구협회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잠실학생체육관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4567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배구협회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99.12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잠실학생체육관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0180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배구협회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잠실학생체육관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840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</a:t>
                      </a:r>
                      <a:r>
                        <a:rPr lang="en-US" altLang="ko-KR" sz="700" baseline="0" dirty="0"/>
                        <a:t> </a:t>
                      </a:r>
                      <a:r>
                        <a:rPr lang="ko-KR" altLang="en-US" sz="700" baseline="0" dirty="0" err="1"/>
                        <a:t>배구협회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잠실학생체육관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식전행사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경기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38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1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62560" y="1005733"/>
            <a:ext cx="52400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3</a:t>
            </a:r>
            <a:r>
              <a:rPr lang="ko-KR" alt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팀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2)</a:t>
            </a:r>
            <a:r>
              <a:rPr lang="ko-KR" altLang="en-US" sz="1200" b="1" spc="-10" dirty="0">
                <a:latin typeface="+mn-ea"/>
                <a:cs typeface="나눔고딕"/>
              </a:rPr>
              <a:t>국제대회</a:t>
            </a:r>
            <a:r>
              <a:rPr lang="en-US" altLang="ko-KR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>
                <a:latin typeface="+mn-ea"/>
                <a:cs typeface="나눔고딕"/>
              </a:rPr>
              <a:t>및 프로 스포츠 이벤트 주요 실적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18363"/>
              </p:ext>
            </p:extLst>
          </p:nvPr>
        </p:nvGraphicFramePr>
        <p:xfrm>
          <a:off x="169842" y="1288855"/>
          <a:ext cx="6518317" cy="330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859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1719918">
                  <a:extLst>
                    <a:ext uri="{9D8B030D-6E8A-4147-A177-3AD203B41FA5}">
                      <a16:colId xmlns:a16="http://schemas.microsoft.com/office/drawing/2014/main" val="3783548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 err="1">
                          <a:effectLst/>
                        </a:rPr>
                        <a:t>행사명</a:t>
                      </a:r>
                      <a:endParaRPr lang="ko-KR" altLang="en-US" sz="1000" b="1" dirty="0"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>
                          <a:effectLst/>
                        </a:rPr>
                        <a:t>일시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>
                          <a:effectLst/>
                        </a:rPr>
                        <a:t>장소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000" b="1" dirty="0">
                          <a:effectLst/>
                        </a:rPr>
                        <a:t>내용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배구 세미 프로리그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KBS </a:t>
                      </a:r>
                      <a:r>
                        <a:rPr lang="ko-KR" altLang="en-US" sz="700" dirty="0"/>
                        <a:t>배구 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01.12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잠실학생체육관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식전행사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축하쇼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경기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하동여자오픈국제대회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하동군청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경남태권도협회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현장생방송연출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하동실내체육관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여자 국제체급별대회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태권도종별선수권대회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김해시청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경남태권도협회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현장생방송연출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05.3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김해실내체육관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태권도 종별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체급별대회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구미씨름장사대회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씨름연맹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구미시청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구미박정희체육관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체급별장사대회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안동씨름장사대회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씨름연맹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안동시청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안동실내체육관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체급별장사대회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제천씨름장사대회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씨름연맹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제천시청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제천실내체육관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체급별장사대회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금산씨름장사대회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씨름연맹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제천시청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금산스포츠관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체급별장사대회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기장씨름장사대회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씨름연맹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기장시청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기장실내체육관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체급별장사대회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84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영천씨름장사올스타대회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씨름연맹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영천시청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현장총연출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06.11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영천실내체육관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체급별장사대회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222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무주태권도세계엑스포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세계엑스포조직위원회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무주실내체육관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폐막식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00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22.</a:t>
                      </a:r>
                      <a:r>
                        <a:rPr lang="ko-KR" altLang="en-US" sz="700" dirty="0"/>
                        <a:t>중고연맹 태권도 대회 무대시스템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태권도중고연맹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시스템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22</a:t>
                      </a:r>
                      <a:r>
                        <a:rPr lang="ko-KR" altLang="en-US" sz="700" dirty="0"/>
                        <a:t>년도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태백고원체육관등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경기장 무대 시스템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004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23.</a:t>
                      </a:r>
                      <a:r>
                        <a:rPr lang="ko-KR" altLang="en-US" sz="700" dirty="0"/>
                        <a:t>중고연맹 태권도 대회 무대시스템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태권도중고연맹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시스템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23</a:t>
                      </a:r>
                      <a:r>
                        <a:rPr lang="ko-KR" altLang="en-US" sz="700" dirty="0"/>
                        <a:t>년도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대구실내체육관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경기장 무대 시스템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2454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0DB821-E019-AA6C-37BE-229FFEF3D207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331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162560" y="1005733"/>
            <a:ext cx="52400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4</a:t>
            </a:r>
            <a:r>
              <a:rPr lang="ko-KR" alt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lang="en-US" altLang="ko-KR" sz="1200" b="1" spc="-10" dirty="0">
                <a:latin typeface="+mn-ea"/>
                <a:cs typeface="나눔고딕"/>
              </a:rPr>
              <a:t>MICE &amp; </a:t>
            </a:r>
            <a:r>
              <a:rPr lang="ko-KR" altLang="en-US" sz="1200" b="1" spc="-10" dirty="0">
                <a:latin typeface="+mn-ea"/>
                <a:cs typeface="나눔고딕"/>
              </a:rPr>
              <a:t>프로모션 주요 실적 현황</a:t>
            </a:r>
            <a:endParaRPr sz="1200" dirty="0">
              <a:latin typeface="+mn-ea"/>
              <a:cs typeface="나눔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61309"/>
              </p:ext>
            </p:extLst>
          </p:nvPr>
        </p:nvGraphicFramePr>
        <p:xfrm>
          <a:off x="151043" y="1288855"/>
          <a:ext cx="6555917" cy="614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27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917435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413864">
                  <a:extLst>
                    <a:ext uri="{9D8B030D-6E8A-4147-A177-3AD203B41FA5}">
                      <a16:colId xmlns:a16="http://schemas.microsoft.com/office/drawing/2014/main" val="171216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서울지구 </a:t>
                      </a:r>
                      <a:r>
                        <a:rPr lang="en-US" altLang="ko-KR" sz="700" dirty="0"/>
                        <a:t>JC</a:t>
                      </a:r>
                      <a:r>
                        <a:rPr lang="ko-KR" altLang="en-US" sz="700" dirty="0"/>
                        <a:t>심장병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어린이 돕기 대회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동대문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95.09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올림픽공원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회원대회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서울지구 </a:t>
                      </a:r>
                      <a:r>
                        <a:rPr lang="en-US" altLang="ko-KR" sz="700" dirty="0"/>
                        <a:t>JC </a:t>
                      </a:r>
                      <a:r>
                        <a:rPr lang="ko-KR" altLang="en-US" sz="700" dirty="0"/>
                        <a:t>회장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이취임식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성북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롯데 </a:t>
                      </a:r>
                      <a:r>
                        <a:rPr lang="ko-KR" altLang="en-US" sz="700" dirty="0" err="1"/>
                        <a:t>호텔잠실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지구회장</a:t>
                      </a:r>
                      <a:r>
                        <a:rPr lang="ko-KR" altLang="en-US" sz="700" dirty="0"/>
                        <a:t> 입장식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 </a:t>
                      </a:r>
                      <a:r>
                        <a:rPr lang="en-US" altLang="ko-KR" sz="700" dirty="0"/>
                        <a:t>JC </a:t>
                      </a:r>
                      <a:r>
                        <a:rPr lang="ko-KR" altLang="en-US" sz="700" dirty="0"/>
                        <a:t>중앙회장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이취임식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한국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교육문화회관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중앙회장 입장식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김덕배 의원 지구당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정당대회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김덕배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지구당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고양고</a:t>
                      </a:r>
                      <a:r>
                        <a:rPr lang="ko-KR" altLang="en-US" sz="700" dirty="0"/>
                        <a:t> 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정당대회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동부화재보험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en-US" altLang="ko-KR" sz="700" dirty="0"/>
                        <a:t>CI </a:t>
                      </a:r>
                      <a:r>
                        <a:rPr lang="ko-KR" altLang="en-US" sz="700" dirty="0"/>
                        <a:t>제막식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동부화재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동부화재 앞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광장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제막식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중앙일보 </a:t>
                      </a:r>
                      <a:r>
                        <a:rPr lang="ko-KR" altLang="en-US" sz="700" dirty="0" err="1"/>
                        <a:t>조간화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선포식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중앙일보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96.04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중앙 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선포식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 </a:t>
                      </a:r>
                      <a:r>
                        <a:rPr lang="en-US" altLang="ko-KR" sz="700" dirty="0"/>
                        <a:t>JC </a:t>
                      </a:r>
                      <a:r>
                        <a:rPr lang="ko-KR" altLang="en-US" sz="700" dirty="0"/>
                        <a:t>전국회원대회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성북 </a:t>
                      </a:r>
                      <a:r>
                        <a:rPr lang="en-US" altLang="ko-KR" sz="700" dirty="0"/>
                        <a:t>JC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97.09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올림픽공원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2</a:t>
                      </a:r>
                      <a:r>
                        <a:rPr lang="ko-KR" altLang="en-US" sz="700" dirty="0"/>
                        <a:t>체육관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회원대회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축하쇼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대구 두류공원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야외 음악당 기공식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코오롱</a:t>
                      </a:r>
                      <a:r>
                        <a:rPr lang="en-US" altLang="ko-KR" sz="7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700" dirty="0"/>
                        <a:t>대구시청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98.07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대구두류공원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공식행사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기공식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6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2000</a:t>
                      </a:r>
                      <a:r>
                        <a:rPr lang="ko-KR" altLang="en-US" sz="700" dirty="0"/>
                        <a:t>년 </a:t>
                      </a:r>
                      <a:r>
                        <a:rPr lang="ko-KR" altLang="en-US" sz="700" dirty="0" err="1"/>
                        <a:t>웅진식품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신상품 발표회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웅진식품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00.04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리틀엔젤렌스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신상품 발표회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런칭 프로모션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245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범 시민 </a:t>
                      </a:r>
                      <a:r>
                        <a:rPr lang="ko-KR" altLang="en-US" sz="700" dirty="0" err="1"/>
                        <a:t>문화예술제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엘리바스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예술단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세종문화회관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범시민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문화 예술제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라디오 공개방송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78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 반도체 </a:t>
                      </a:r>
                      <a:r>
                        <a:rPr lang="ko-KR" altLang="en-US" sz="700" dirty="0" err="1"/>
                        <a:t>철쭉제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삼성반도체내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김경호 콘서트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철쭉 아가씨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선발대회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SBS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공개방송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반도강요제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서커스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특공무술시범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64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 </a:t>
                      </a:r>
                      <a:r>
                        <a:rPr lang="ko-KR" altLang="en-US" sz="700" dirty="0" err="1"/>
                        <a:t>큐빅</a:t>
                      </a:r>
                      <a:r>
                        <a:rPr lang="ko-KR" altLang="en-US" sz="700" dirty="0"/>
                        <a:t> 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02.10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삼성반도체내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반도체 축구 경기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윤도현 콘서트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사랑의 달리기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이은미 콘서트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14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삼성반도체 </a:t>
                      </a:r>
                      <a:r>
                        <a:rPr lang="ko-KR" altLang="en-US" sz="700" dirty="0" err="1"/>
                        <a:t>철쭉제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삼성반도체내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이승철콘서트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반도체가요제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,SBS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공개방송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인형극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어린이뮤지컬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주부가요열창 및 체험 행사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415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RCY </a:t>
                      </a:r>
                      <a:r>
                        <a:rPr lang="ko-KR" altLang="en-US" sz="700" dirty="0"/>
                        <a:t>창립 </a:t>
                      </a:r>
                      <a:r>
                        <a:rPr lang="en-US" altLang="ko-KR" sz="700" dirty="0"/>
                        <a:t>50</a:t>
                      </a:r>
                      <a:r>
                        <a:rPr lang="ko-KR" altLang="en-US" sz="700" dirty="0"/>
                        <a:t>주년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전국합동</a:t>
                      </a:r>
                      <a:r>
                        <a:rPr lang="ko-KR" altLang="en-US" sz="700" dirty="0"/>
                        <a:t> 선서식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RCY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올림픽 공원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펜싱경기장내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사회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정성한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베이비복스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리치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버디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개그콘서트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갈갈이 삼형제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노통장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우격다짐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제</a:t>
                      </a:r>
                      <a:r>
                        <a:rPr lang="en-US" altLang="ko-KR" sz="700" dirty="0"/>
                        <a:t>17</a:t>
                      </a:r>
                      <a:r>
                        <a:rPr lang="ko-KR" altLang="en-US" sz="700" dirty="0"/>
                        <a:t>회 한국 컴퓨터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소프트웨어 전시회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㈜</a:t>
                      </a:r>
                      <a:r>
                        <a:rPr lang="ko-KR" altLang="en-US" sz="700" dirty="0" err="1"/>
                        <a:t>게임프렌드전시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03.06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코엑스 태평양 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㈜게임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프랜드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전시 부스 제작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연출 및 진행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60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</a:t>
                      </a:r>
                      <a:r>
                        <a:rPr lang="en-US" altLang="ko-KR" sz="700" dirty="0"/>
                        <a:t>2014</a:t>
                      </a:r>
                      <a:r>
                        <a:rPr lang="ko-KR" altLang="en-US" sz="700" dirty="0"/>
                        <a:t>동계올림픽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유치기원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선포식</a:t>
                      </a:r>
                      <a:r>
                        <a:rPr lang="ko-KR" altLang="en-US" sz="700" dirty="0"/>
                        <a:t> 및 발대식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03.07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올림픽공원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평화의광장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무주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2014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동계올림픽 유치기원선포식 및 발대식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MC: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최선규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최윤영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인순이 등 참석자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이장호감독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전라북도지사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국회의원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시장 및 군수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여분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425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그린피아 </a:t>
                      </a:r>
                      <a:r>
                        <a:rPr lang="en-US" altLang="ko-KR" sz="700" dirty="0"/>
                        <a:t>2003 </a:t>
                      </a:r>
                      <a:r>
                        <a:rPr lang="ko-KR" altLang="en-US" sz="700" dirty="0"/>
                        <a:t>서울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 err="1"/>
                        <a:t>석세스</a:t>
                      </a:r>
                      <a:r>
                        <a:rPr lang="ko-KR" altLang="en-US" sz="700" dirty="0"/>
                        <a:t> 랠리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㈜그린피아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03.09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쉐라통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워커힐</a:t>
                      </a:r>
                      <a:r>
                        <a:rPr lang="ko-KR" altLang="en-US" sz="700" dirty="0"/>
                        <a:t> 호텔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그랜드</a:t>
                      </a:r>
                      <a:r>
                        <a:rPr lang="ko-KR" altLang="en-US" sz="700" dirty="0"/>
                        <a:t> </a:t>
                      </a:r>
                      <a:r>
                        <a:rPr lang="ko-KR" altLang="en-US" sz="700" dirty="0" err="1"/>
                        <a:t>볼룸</a:t>
                      </a:r>
                      <a:r>
                        <a:rPr lang="ko-KR" altLang="en-US" sz="700" dirty="0"/>
                        <a:t> 무궁화 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2003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그린피아 시상식 및 축하공연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사회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오민근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김진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테너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임웅균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유리상자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인순이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엄앵란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강연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990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 err="1"/>
                        <a:t>Eukor</a:t>
                      </a:r>
                      <a:r>
                        <a:rPr lang="en-US" altLang="ko-KR" sz="700" dirty="0"/>
                        <a:t> Car</a:t>
                      </a:r>
                      <a:r>
                        <a:rPr lang="en-US" altLang="ko-KR" sz="700" baseline="0" dirty="0"/>
                        <a:t> Carriers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㈜</a:t>
                      </a:r>
                      <a:r>
                        <a:rPr lang="ko-KR" altLang="en-US" sz="700" dirty="0" err="1"/>
                        <a:t>유코카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캐리어스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르네상스호텔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2003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㈜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유카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카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캐리어스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창립 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주년 기념식</a:t>
                      </a:r>
                      <a:endParaRPr kumimoji="0" lang="en-US" altLang="ko-KR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사회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송윤상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조영구 출연진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쏘냐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리아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279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하나은행</a:t>
                      </a:r>
                      <a:r>
                        <a:rPr lang="en-US" altLang="ko-KR" sz="700" dirty="0"/>
                        <a:t>”King of the Jeopardy”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하나은행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03.12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하나은행 본사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“King of the Jeopardy”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퀴즈대회 사회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정성한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0149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4769B9-A40A-76A2-6CE8-0FD65343A733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9096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5" name="그룹 4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8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60151"/>
              </p:ext>
            </p:extLst>
          </p:nvPr>
        </p:nvGraphicFramePr>
        <p:xfrm>
          <a:off x="151043" y="1288855"/>
          <a:ext cx="6555917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278">
                  <a:extLst>
                    <a:ext uri="{9D8B030D-6E8A-4147-A177-3AD203B41FA5}">
                      <a16:colId xmlns:a16="http://schemas.microsoft.com/office/drawing/2014/main" val="3190356021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97723343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92490102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312406463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872927512"/>
                    </a:ext>
                  </a:extLst>
                </a:gridCol>
                <a:gridCol w="2546439">
                  <a:extLst>
                    <a:ext uri="{9D8B030D-6E8A-4147-A177-3AD203B41FA5}">
                      <a16:colId xmlns:a16="http://schemas.microsoft.com/office/drawing/2014/main" val="171216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행 사 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주  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참여 분야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일시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장  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내                        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1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한국농업 경영인 대회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한농연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기획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 err="1"/>
                        <a:t>총연출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04.08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낙동강 둔치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축하쇼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 err="1"/>
                        <a:t>무주만남의</a:t>
                      </a:r>
                      <a:r>
                        <a:rPr lang="ko-KR" altLang="en-US" sz="700" dirty="0"/>
                        <a:t> 광장 기공식</a:t>
                      </a:r>
                      <a:endParaRPr lang="en-US" altLang="ko-K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06.01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무주 </a:t>
                      </a:r>
                      <a:r>
                        <a:rPr lang="en-US" altLang="ko-KR" sz="700" dirty="0"/>
                        <a:t>IC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선포식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0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무주 곤충 박물관 준공식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무주군청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06.03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무주곤충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박물관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공식행사</a:t>
                      </a:r>
                      <a:r>
                        <a:rPr lang="en-US" altLang="ko-KR" sz="700" dirty="0"/>
                        <a:t>, </a:t>
                      </a:r>
                      <a:r>
                        <a:rPr lang="ko-KR" altLang="en-US" sz="700" dirty="0" err="1"/>
                        <a:t>선포식</a:t>
                      </a:r>
                      <a:endParaRPr lang="ko-KR" alt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3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한국농업 경영인 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한농연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06.08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제천비행장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54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충남농업경영인대회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충남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 err="1"/>
                        <a:t>한농연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07.08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덕소야영장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개막식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축하공연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7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삼성전자열린축제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08.05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삼성전자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천안운동장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무대공연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2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삼성전자장미축제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09.05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삼성전자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온양운동장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어린이날 축제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dirty="0"/>
                        <a:t>삼성전자열린축제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삼성전자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총연출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삼성전자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천안운동장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어린이 날 축제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사원 사랑의 달리기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사원전진대회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84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2013</a:t>
                      </a:r>
                      <a:r>
                        <a:rPr lang="ko-KR" altLang="en-US" sz="700" dirty="0" err="1"/>
                        <a:t>충주세계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조정선수권대회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충주시청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대행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11.6</a:t>
                      </a:r>
                      <a:r>
                        <a:rPr lang="ko-KR" altLang="en-US" sz="700" dirty="0"/>
                        <a:t>월</a:t>
                      </a:r>
                      <a:r>
                        <a:rPr lang="en-US" altLang="ko-KR" sz="700" dirty="0"/>
                        <a:t>~</a:t>
                      </a:r>
                    </a:p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r>
                        <a:rPr lang="ko-KR" altLang="en-US" sz="700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전국투어</a:t>
                      </a:r>
                      <a:endParaRPr lang="en-US" altLang="ko-KR" sz="700" dirty="0"/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서울</a:t>
                      </a:r>
                      <a:r>
                        <a:rPr lang="en-US" altLang="ko-KR" sz="700" dirty="0"/>
                        <a:t>,</a:t>
                      </a:r>
                      <a:r>
                        <a:rPr lang="ko-KR" altLang="en-US" sz="700" dirty="0"/>
                        <a:t>부산 등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조정홍보행사 전국투어 및 길거리 </a:t>
                      </a: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조정대회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950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2015</a:t>
                      </a:r>
                      <a:r>
                        <a:rPr lang="ko-KR" altLang="en-US" sz="700" dirty="0" err="1"/>
                        <a:t>문경군인</a:t>
                      </a:r>
                      <a:r>
                        <a:rPr lang="ko-KR" altLang="en-US" sz="700" dirty="0"/>
                        <a:t> 세계 선수권</a:t>
                      </a:r>
                      <a:endParaRPr lang="en-US" altLang="ko-KR" sz="700" dirty="0"/>
                    </a:p>
                    <a:p>
                      <a:pPr algn="l" latinLnBrk="1"/>
                      <a:r>
                        <a:rPr lang="ko-KR" altLang="en-US" sz="700" dirty="0"/>
                        <a:t>대회 확정 </a:t>
                      </a:r>
                      <a:r>
                        <a:rPr lang="ko-KR" altLang="en-US" sz="700" dirty="0" err="1"/>
                        <a:t>발표식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문경시청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기획</a:t>
                      </a:r>
                      <a:r>
                        <a:rPr kumimoji="0" lang="en-US" altLang="ko-KR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총감독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11.05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/>
                        <a:t>문경둔치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발표식</a:t>
                      </a:r>
                      <a:r>
                        <a:rPr kumimoji="0" lang="ko-KR" altLang="en-US" sz="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퍼포먼스 등</a:t>
                      </a:r>
                      <a:endParaRPr kumimoji="0" lang="ko-KR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23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2022 </a:t>
                      </a:r>
                      <a:r>
                        <a:rPr lang="ko-KR" altLang="en-US" sz="700" dirty="0" err="1"/>
                        <a:t>의병탑</a:t>
                      </a:r>
                      <a:r>
                        <a:rPr lang="ko-KR" altLang="en-US" sz="700" dirty="0"/>
                        <a:t> 건립 </a:t>
                      </a:r>
                      <a:r>
                        <a:rPr lang="en-US" altLang="ko-KR" sz="700" dirty="0"/>
                        <a:t>50</a:t>
                      </a:r>
                      <a:r>
                        <a:rPr lang="ko-KR" altLang="en-US" sz="700" dirty="0"/>
                        <a:t>주년 기념식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총기획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22.04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의령 </a:t>
                      </a:r>
                      <a:r>
                        <a:rPr lang="ko-KR" altLang="en-US" sz="700" dirty="0" err="1"/>
                        <a:t>의병탑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총괄기획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기념식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주제공연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33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dirty="0"/>
                        <a:t>2022. </a:t>
                      </a:r>
                      <a:r>
                        <a:rPr lang="ko-KR" altLang="en-US" sz="700" dirty="0"/>
                        <a:t>의병 문화의달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의령군청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총기획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연출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22.04</a:t>
                      </a:r>
                      <a:endParaRPr lang="ko-KR" alt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서동생활공원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총괄기획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캠핑 문화행사</a:t>
                      </a:r>
                      <a:r>
                        <a:rPr kumimoji="0" lang="en-US" altLang="ko-K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무대공연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769908"/>
                  </a:ext>
                </a:extLst>
              </a:tr>
            </a:tbl>
          </a:graphicData>
        </a:graphic>
      </p:graphicFrame>
      <p:sp>
        <p:nvSpPr>
          <p:cNvPr id="2" name="object 11">
            <a:extLst>
              <a:ext uri="{FF2B5EF4-FFF2-40B4-BE49-F238E27FC236}">
                <a16:creationId xmlns:a16="http://schemas.microsoft.com/office/drawing/2014/main" id="{76047B72-7E9E-6C9D-EF93-CEA7B858D913}"/>
              </a:ext>
            </a:extLst>
          </p:cNvPr>
          <p:cNvSpPr txBox="1"/>
          <p:nvPr/>
        </p:nvSpPr>
        <p:spPr>
          <a:xfrm>
            <a:off x="162560" y="1005733"/>
            <a:ext cx="52400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200" b="1" spc="-10" dirty="0" err="1">
                <a:latin typeface="+mn-ea"/>
                <a:cs typeface="나눔고딕"/>
              </a:rPr>
              <a:t>제이비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ko-KR" altLang="en-US" sz="1200" b="1" spc="-10" dirty="0" err="1">
                <a:latin typeface="+mn-ea"/>
                <a:cs typeface="나눔고딕"/>
              </a:rPr>
              <a:t>컴즈</a:t>
            </a:r>
            <a:r>
              <a:rPr lang="ko-KR" altLang="en-US" sz="1200" b="1" spc="-10" dirty="0">
                <a:latin typeface="+mn-ea"/>
                <a:cs typeface="나눔고딕"/>
              </a:rPr>
              <a:t>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4</a:t>
            </a:r>
            <a:r>
              <a:rPr lang="ko-KR" altLang="en-US" sz="1200" b="1" spc="-10" dirty="0">
                <a:solidFill>
                  <a:srgbClr val="FF0000"/>
                </a:solidFill>
                <a:latin typeface="+mn-ea"/>
                <a:cs typeface="나눔고딕"/>
              </a:rPr>
              <a:t>팀 </a:t>
            </a:r>
            <a:r>
              <a:rPr lang="en-US" altLang="ko-KR" sz="1200" b="1" spc="-10" dirty="0">
                <a:solidFill>
                  <a:srgbClr val="FF0000"/>
                </a:solidFill>
                <a:latin typeface="+mn-ea"/>
                <a:cs typeface="나눔고딕"/>
              </a:rPr>
              <a:t>1)</a:t>
            </a:r>
            <a:r>
              <a:rPr lang="en-US" altLang="ko-KR" sz="1200" b="1" spc="-10" dirty="0">
                <a:latin typeface="+mn-ea"/>
                <a:cs typeface="나눔고딕"/>
              </a:rPr>
              <a:t>MICE &amp; </a:t>
            </a:r>
            <a:r>
              <a:rPr lang="ko-KR" altLang="en-US" sz="1200" b="1" spc="-10" dirty="0">
                <a:latin typeface="+mn-ea"/>
                <a:cs typeface="나눔고딕"/>
              </a:rPr>
              <a:t>프로모션 주요 실적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48A47-5B84-4712-05B3-88E9B87F8755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57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/>
          <p:nvPr/>
        </p:nvSpPr>
        <p:spPr>
          <a:xfrm>
            <a:off x="78740" y="1005733"/>
            <a:ext cx="479042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dirty="0" err="1"/>
              <a:t>제이비</a:t>
            </a:r>
            <a:r>
              <a:rPr lang="ko-KR" altLang="en-US" dirty="0"/>
              <a:t> 축제연구소 </a:t>
            </a:r>
            <a:r>
              <a:rPr lang="ko-KR" altLang="en-US" sz="1200" b="1" spc="-10" dirty="0">
                <a:latin typeface="+mn-ea"/>
                <a:cs typeface="나눔고딕"/>
              </a:rPr>
              <a:t>박종부 감독 </a:t>
            </a:r>
            <a:r>
              <a:rPr lang="en-US" altLang="ko-KR" sz="1200" b="1" spc="-5" dirty="0">
                <a:latin typeface="+mn-ea"/>
                <a:cs typeface="바탕"/>
              </a:rPr>
              <a:t> </a:t>
            </a:r>
            <a:r>
              <a:rPr lang="ko-KR" altLang="en-US" sz="1200" b="1" spc="-5" dirty="0">
                <a:latin typeface="+mn-ea"/>
                <a:cs typeface="나눔고딕"/>
              </a:rPr>
              <a:t> </a:t>
            </a:r>
            <a:r>
              <a:rPr lang="ko-KR" altLang="en-US" sz="1200" b="1" dirty="0">
                <a:latin typeface="+mn-ea"/>
                <a:cs typeface="나눔고딕"/>
              </a:rPr>
              <a:t>주요 실적</a:t>
            </a:r>
            <a:r>
              <a:rPr sz="1200" b="1" spc="-10" dirty="0">
                <a:latin typeface="+mn-ea"/>
                <a:cs typeface="나눔고딕"/>
              </a:rPr>
              <a:t> 현황</a:t>
            </a:r>
            <a:endParaRPr sz="1200" dirty="0">
              <a:latin typeface="+mn-ea"/>
              <a:cs typeface="나눔고딕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-99391" y="1684760"/>
            <a:ext cx="6957392" cy="681468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1989</a:t>
            </a:r>
            <a:endParaRPr sz="6500" dirty="0">
              <a:latin typeface="Arial Black"/>
              <a:cs typeface="Arial Black"/>
            </a:endParaRPr>
          </a:p>
          <a:p>
            <a:pPr marL="856615">
              <a:spcBef>
                <a:spcPts val="65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1990</a:t>
            </a:r>
            <a:endParaRPr sz="6500" dirty="0">
              <a:latin typeface="Arial Black"/>
              <a:cs typeface="Arial Black"/>
            </a:endParaRPr>
          </a:p>
          <a:p>
            <a:pPr marL="1701164">
              <a:spcBef>
                <a:spcPts val="65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199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  <a:endParaRPr sz="6500" dirty="0">
              <a:latin typeface="Arial Black"/>
              <a:cs typeface="Arial Black"/>
            </a:endParaRPr>
          </a:p>
          <a:p>
            <a:pPr marL="2545080">
              <a:spcBef>
                <a:spcPts val="1025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2000</a:t>
            </a:r>
            <a:endParaRPr sz="6500" dirty="0">
              <a:latin typeface="Arial Black"/>
              <a:cs typeface="Arial Black"/>
            </a:endParaRPr>
          </a:p>
          <a:p>
            <a:pPr marL="3389629">
              <a:spcBef>
                <a:spcPts val="1590"/>
              </a:spcBef>
            </a:pPr>
            <a:r>
              <a:rPr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201</a:t>
            </a: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5</a:t>
            </a:r>
          </a:p>
          <a:p>
            <a:pPr marL="3389629">
              <a:spcBef>
                <a:spcPts val="1590"/>
              </a:spcBef>
            </a:pPr>
            <a:r>
              <a:rPr lang="en-US" sz="6500" b="1" i="1" spc="-200" dirty="0">
                <a:solidFill>
                  <a:srgbClr val="DDDDDD"/>
                </a:solidFill>
                <a:latin typeface="Arial Black"/>
                <a:cs typeface="Arial Black"/>
              </a:rPr>
              <a:t>		2020</a:t>
            </a:r>
            <a:endParaRPr sz="6500" dirty="0">
              <a:latin typeface="Arial Black"/>
              <a:cs typeface="Arial Black"/>
            </a:endParaRP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88012"/>
              </p:ext>
            </p:extLst>
          </p:nvPr>
        </p:nvGraphicFramePr>
        <p:xfrm>
          <a:off x="116633" y="4355976"/>
          <a:ext cx="6552727" cy="118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2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j-lt"/>
                        </a:rPr>
                        <a:t>구  분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j-lt"/>
                        </a:rPr>
                        <a:t>항  목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j-lt"/>
                        </a:rPr>
                        <a:t>활동 내용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j-lt"/>
                        </a:rPr>
                        <a:t>비  고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22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자문위원 활동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중앙부처 및 공사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문화체육관광부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한국관광공사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산업자원부 등 자문위원 활동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22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marL="0" marR="0" marT="45691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지자체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자문위원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서울시자문위원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태백시자문위원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충주시자문위원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aseline="0" dirty="0">
                          <a:latin typeface="+mn-ea"/>
                          <a:ea typeface="+mn-ea"/>
                        </a:rPr>
                        <a:t>서천군자문위원</a:t>
                      </a:r>
                      <a:r>
                        <a:rPr lang="en-US" altLang="ko-KR" sz="800" baseline="0" dirty="0"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baseline="0" dirty="0">
                          <a:latin typeface="+mn-ea"/>
                          <a:ea typeface="+mn-ea"/>
                        </a:rPr>
                        <a:t>무주군자문위원</a:t>
                      </a:r>
                      <a:r>
                        <a:rPr lang="en-US" altLang="ko-KR" sz="80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순창군자위위원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목포시자문위원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무안군자문위원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영광군자문위원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강진군자문위원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성주군자문위원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청송군자문위원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봉화군자문위원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울진군집행위원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합천군자문위원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고성공룡엑스포자문위원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인제군 축제 집행위원 등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82005"/>
              </p:ext>
            </p:extLst>
          </p:nvPr>
        </p:nvGraphicFramePr>
        <p:xfrm>
          <a:off x="116633" y="6420369"/>
          <a:ext cx="6552728" cy="706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구  분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  목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비  고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83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축제현장평가위원활동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서울시 평가위원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허준축제</a:t>
                      </a:r>
                      <a:r>
                        <a:rPr lang="en-US" altLang="ko-KR" sz="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aseline="0" dirty="0">
                          <a:latin typeface="+mn-ea"/>
                          <a:ea typeface="+mn-ea"/>
                        </a:rPr>
                        <a:t>등 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83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marL="0" marR="0" marT="65021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경기도 평가위원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남양주 다산문화제 등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68612"/>
              </p:ext>
            </p:extLst>
          </p:nvPr>
        </p:nvGraphicFramePr>
        <p:xfrm>
          <a:off x="116632" y="5730078"/>
          <a:ext cx="6552728" cy="532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2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구  분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  목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비  고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2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심사위원 활용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지자체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대행사 선정</a:t>
                      </a:r>
                      <a:endParaRPr lang="en-US" altLang="ko-KR" sz="8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심사위원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순창장류축제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태백산눈축제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명량대첩축제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성주생명문화축제</a:t>
                      </a:r>
                      <a:endParaRPr lang="en-US" altLang="ko-KR" sz="800" dirty="0"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공주알밤축제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 바캉스축제 등 연 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여회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활동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64037"/>
              </p:ext>
            </p:extLst>
          </p:nvPr>
        </p:nvGraphicFramePr>
        <p:xfrm>
          <a:off x="116632" y="7303924"/>
          <a:ext cx="6552728" cy="470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구  분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  목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비  고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 발전방향 세미나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지자체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축제 발전방향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순창장류축제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김해분청도자기축제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함양산삼축제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함양산삼축제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심포지엄 등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38207"/>
              </p:ext>
            </p:extLst>
          </p:nvPr>
        </p:nvGraphicFramePr>
        <p:xfrm>
          <a:off x="116632" y="7958153"/>
          <a:ext cx="6552728" cy="82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구  분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  목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비  고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83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 발전방향 발제 및</a:t>
                      </a:r>
                      <a:endParaRPr lang="en-US" altLang="ko-KR" sz="8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학교 강의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지자체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축제 세미나 참가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대한민국축제현황강의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지역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축제포험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축제 강의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순창장류축제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영광상사화축제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춘천닭갈비축제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등</a:t>
                      </a:r>
                      <a:endParaRPr lang="en-US" altLang="ko-KR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83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marL="0" marR="0" marT="65021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대학교 및 단체 강의</a:t>
                      </a: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오산대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이벤트학과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경인여자대학교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컨벤션학과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aseline="0" dirty="0">
                          <a:latin typeface="+mn-ea"/>
                          <a:ea typeface="+mn-ea"/>
                        </a:rPr>
                        <a:t>등 축제 특강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65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-3938" y="317797"/>
            <a:ext cx="6850224" cy="619337"/>
            <a:chOff x="-3938" y="252708"/>
            <a:chExt cx="6850224" cy="619337"/>
          </a:xfrm>
        </p:grpSpPr>
        <p:grpSp>
          <p:nvGrpSpPr>
            <p:cNvPr id="13" name="그룹 12"/>
            <p:cNvGrpSpPr/>
            <p:nvPr/>
          </p:nvGrpSpPr>
          <p:grpSpPr>
            <a:xfrm>
              <a:off x="-3938" y="252708"/>
              <a:ext cx="6850224" cy="601662"/>
              <a:chOff x="-3938" y="252708"/>
              <a:chExt cx="6850224" cy="601662"/>
            </a:xfrm>
          </p:grpSpPr>
          <p:sp>
            <p:nvSpPr>
              <p:cNvPr id="16" name="Rectangle 68"/>
              <p:cNvSpPr>
                <a:spLocks noChangeArrowheads="1"/>
              </p:cNvSpPr>
              <p:nvPr/>
            </p:nvSpPr>
            <p:spPr bwMode="auto">
              <a:xfrm>
                <a:off x="3338" y="252708"/>
                <a:ext cx="6842948" cy="601662"/>
              </a:xfrm>
              <a:prstGeom prst="rect">
                <a:avLst/>
              </a:prstGeom>
              <a:gradFill rotWithShape="0">
                <a:gsLst>
                  <a:gs pos="0">
                    <a:srgbClr val="5A86C6"/>
                  </a:gs>
                  <a:gs pos="100000">
                    <a:srgbClr val="F0F6F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7" name="Group 69"/>
              <p:cNvGrpSpPr>
                <a:grpSpLocks/>
              </p:cNvGrpSpPr>
              <p:nvPr/>
            </p:nvGrpSpPr>
            <p:grpSpPr bwMode="auto">
              <a:xfrm>
                <a:off x="-3938" y="311395"/>
                <a:ext cx="6816820" cy="233363"/>
                <a:chOff x="0" y="144"/>
                <a:chExt cx="5760" cy="192"/>
              </a:xfrm>
            </p:grpSpPr>
            <p:sp>
              <p:nvSpPr>
                <p:cNvPr id="18" name="Line 70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9" name="Line 71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" name="Line 72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1" name="Line 7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2" name="Line 74"/>
                <p:cNvSpPr>
                  <a:spLocks noChangeShapeType="1"/>
                </p:cNvSpPr>
                <p:nvPr/>
              </p:nvSpPr>
              <p:spPr bwMode="auto">
                <a:xfrm>
                  <a:off x="0" y="336"/>
                  <a:ext cx="576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150812" y="502713"/>
              <a:ext cx="162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History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78983"/>
              </p:ext>
            </p:extLst>
          </p:nvPr>
        </p:nvGraphicFramePr>
        <p:xfrm>
          <a:off x="116634" y="1396728"/>
          <a:ext cx="6552727" cy="2789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35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ko-KR" altLang="en-US" sz="900" dirty="0">
                          <a:latin typeface="+mj-lt"/>
                          <a:ea typeface="+mn-ea"/>
                          <a:cs typeface="바탕"/>
                        </a:rPr>
                        <a:t>구  분</a:t>
                      </a:r>
                      <a:endParaRPr sz="900" dirty="0">
                        <a:latin typeface="+mj-lt"/>
                        <a:ea typeface="+mn-ea"/>
                        <a:cs typeface="바탕"/>
                      </a:endParaRPr>
                    </a:p>
                  </a:txBody>
                  <a:tcPr marL="0" marR="0" marT="451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b="1" spc="10" dirty="0">
                          <a:latin typeface="+mj-lt"/>
                          <a:ea typeface="+mn-ea"/>
                          <a:cs typeface="바탕"/>
                        </a:rPr>
                        <a:t>행 사</a:t>
                      </a:r>
                      <a:r>
                        <a:rPr sz="900" b="1" spc="175" dirty="0">
                          <a:latin typeface="+mj-lt"/>
                          <a:ea typeface="+mn-ea"/>
                          <a:cs typeface="바탕"/>
                        </a:rPr>
                        <a:t> </a:t>
                      </a:r>
                      <a:r>
                        <a:rPr sz="900" b="1" spc="10" dirty="0">
                          <a:latin typeface="+mj-lt"/>
                          <a:ea typeface="+mn-ea"/>
                          <a:cs typeface="바탕"/>
                        </a:rPr>
                        <a:t>명</a:t>
                      </a:r>
                      <a:endParaRPr sz="900" dirty="0">
                        <a:latin typeface="+mj-lt"/>
                        <a:ea typeface="+mn-ea"/>
                        <a:cs typeface="바탕"/>
                      </a:endParaRPr>
                    </a:p>
                  </a:txBody>
                  <a:tcPr marL="0" marR="0" marT="451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j-lt"/>
                        </a:rPr>
                        <a:t>주  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j-lt"/>
                        </a:rPr>
                        <a:t>참여 분야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b="1" spc="10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일</a:t>
                      </a:r>
                      <a:r>
                        <a:rPr sz="900" b="1" spc="235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 </a:t>
                      </a:r>
                      <a:r>
                        <a:rPr sz="900" b="1" spc="10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시</a:t>
                      </a:r>
                      <a:endParaRPr sz="900" dirty="0">
                        <a:latin typeface="돋움" panose="020B0600000101010101" pitchFamily="50" charset="-127"/>
                        <a:ea typeface="돋움" panose="020B0600000101010101" pitchFamily="50" charset="-127"/>
                        <a:cs typeface="바탕"/>
                      </a:endParaRPr>
                    </a:p>
                  </a:txBody>
                  <a:tcPr marL="0" marR="0" marT="451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334645" algn="l"/>
                        </a:tabLst>
                      </a:pPr>
                      <a:r>
                        <a:rPr sz="900" b="1" spc="10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장	소</a:t>
                      </a:r>
                      <a:endParaRPr sz="900" dirty="0">
                        <a:latin typeface="돋움" panose="020B0600000101010101" pitchFamily="50" charset="-127"/>
                        <a:ea typeface="돋움" panose="020B0600000101010101" pitchFamily="50" charset="-127"/>
                        <a:cs typeface="바탕"/>
                      </a:endParaRPr>
                    </a:p>
                  </a:txBody>
                  <a:tcPr marL="0" marR="0" marT="451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1026160" algn="l"/>
                        </a:tabLst>
                      </a:pPr>
                      <a:r>
                        <a:rPr sz="900" b="1" spc="10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내</a:t>
                      </a:r>
                      <a:r>
                        <a:rPr lang="en-US" sz="900" b="1" spc="10" baseline="0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  </a:t>
                      </a:r>
                      <a:r>
                        <a:rPr sz="900" b="1" spc="10" dirty="0"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/>
                        </a:rPr>
                        <a:t>용</a:t>
                      </a:r>
                      <a:endParaRPr sz="900" dirty="0">
                        <a:latin typeface="돋움" panose="020B0600000101010101" pitchFamily="50" charset="-127"/>
                        <a:ea typeface="돋움" panose="020B0600000101010101" pitchFamily="50" charset="-127"/>
                        <a:cs typeface="바탕"/>
                      </a:endParaRPr>
                    </a:p>
                  </a:txBody>
                  <a:tcPr marL="0" marR="0" marT="451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88">
                <a:tc rowSpan="1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 현장 평가 및 </a:t>
                      </a:r>
                      <a:endParaRPr lang="en-US" altLang="ko-KR" sz="800" dirty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발전방향</a:t>
                      </a: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 2016</a:t>
                      </a:r>
                      <a:r>
                        <a:rPr lang="en-US" altLang="ko-KR" sz="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aseline="0" dirty="0">
                          <a:latin typeface="+mn-ea"/>
                          <a:ea typeface="+mn-ea"/>
                        </a:rPr>
                        <a:t>합천바캉스축제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합천군청</a:t>
                      </a:r>
                    </a:p>
                  </a:txBody>
                  <a:tcPr marL="0" marR="0" marT="22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축제발전방향</a:t>
                      </a:r>
                    </a:p>
                  </a:txBody>
                  <a:tcPr marL="0" marR="0" marT="56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2016.12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합천읍일대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축제명칭 등 교체</a:t>
                      </a: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77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marL="0" marR="0" marT="5272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2018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강진벚꽃축제</a:t>
                      </a: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강진군청</a:t>
                      </a:r>
                    </a:p>
                  </a:txBody>
                  <a:tcPr marL="0" marR="0" marT="23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축제개발</a:t>
                      </a:r>
                    </a:p>
                  </a:txBody>
                  <a:tcPr marL="0" marR="0" marT="56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2017.12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강진군 일대</a:t>
                      </a: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축제개발</a:t>
                      </a: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22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2017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합천바캉스축제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합천군청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축제평가용역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2017.08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합천읍일대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 평가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marL="0" marR="0" marT="45691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2018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합천바캉스축제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합천군청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축제평가용역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2017.08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합천읍일대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축제 평가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2019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충주세계무술축제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충주세계무술연맹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2019.10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무술축제장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35987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안동세계문화유산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안동시청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2020.05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전 역사지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291849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삼척유채꽃축제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삼척농업기술센터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2019.11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자료분석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029536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2021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인제군 마을축제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인제군청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2021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연간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축제장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방문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086138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2022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인제군 마을축제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인제군청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2022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연간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축제장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 방문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280878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2022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강원고성명태축제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강원고성군청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2022.11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명태축제장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421135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2023 </a:t>
                      </a: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대관령 눈꽃축제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평창군청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2023.01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눈축제장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897434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2023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평창송어축제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평창군청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2023.01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진부령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축제장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150193"/>
                  </a:ext>
                </a:extLst>
              </a:tr>
              <a:tr h="19623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2023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홍천강꽁꽁겨울축제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홍천문화재단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자료 분석 및 발전방향</a:t>
                      </a: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ko-KR" sz="800" dirty="0">
                          <a:latin typeface="+mn-ea"/>
                          <a:ea typeface="+mn-ea"/>
                        </a:rPr>
                        <a:t>2023.01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ko-KR" altLang="en-US" sz="800" dirty="0">
                          <a:latin typeface="+mn-ea"/>
                          <a:ea typeface="+mn-ea"/>
                        </a:rPr>
                        <a:t>홍천강 </a:t>
                      </a:r>
                      <a:r>
                        <a:rPr lang="ko-KR" altLang="en-US" sz="800" dirty="0" err="1">
                          <a:latin typeface="+mn-ea"/>
                          <a:ea typeface="+mn-ea"/>
                        </a:rPr>
                        <a:t>축제장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0" marR="0" marT="45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3089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159C5E-8111-C908-A7AB-E67A365A1A13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1220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641435"/>
            <a:ext cx="6858000" cy="539506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0" y="4211960"/>
            <a:ext cx="6858000" cy="936104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4158179"/>
            <a:ext cx="697108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b="1" dirty="0">
                <a:latin typeface="맑은 고딕"/>
                <a:ea typeface="맑은 고딕"/>
              </a:rPr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문화체육관광부지정축제</a:t>
            </a:r>
            <a:endParaRPr lang="en-US" altLang="ko-KR" sz="800" b="1" dirty="0">
              <a:latin typeface="HY수평선B" pitchFamily="18" charset="-127"/>
              <a:ea typeface="HY수평선B" pitchFamily="18" charset="-127"/>
            </a:endParaRPr>
          </a:p>
          <a:p>
            <a:r>
              <a:rPr lang="ko-KR" altLang="ko-KR" sz="800" b="1" dirty="0" err="1">
                <a:solidFill>
                  <a:srgbClr val="FF0000"/>
                </a:solidFill>
                <a:latin typeface="맑은 고딕"/>
                <a:ea typeface="맑은 고딕"/>
              </a:rPr>
              <a:t>ㆍ</a:t>
            </a:r>
            <a:r>
              <a:rPr lang="en-US" altLang="ko-KR" sz="800" b="1" dirty="0">
                <a:solidFill>
                  <a:srgbClr val="FF0000"/>
                </a:solidFill>
              </a:rPr>
              <a:t>11,12,14,18 </a:t>
            </a:r>
            <a:r>
              <a:rPr lang="ko-KR" altLang="en-US" sz="800" b="1" dirty="0">
                <a:solidFill>
                  <a:srgbClr val="FF0000"/>
                </a:solidFill>
              </a:rPr>
              <a:t>함양산삼축제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전 유망축제</a:t>
            </a:r>
            <a:r>
              <a:rPr lang="en-US" altLang="ko-KR" sz="800" b="1" dirty="0">
                <a:solidFill>
                  <a:srgbClr val="FF0000"/>
                </a:solidFill>
              </a:rPr>
              <a:t>)</a:t>
            </a:r>
            <a:r>
              <a:rPr lang="en-US" altLang="ko-KR" sz="800" b="1" dirty="0"/>
              <a:t>             </a:t>
            </a:r>
            <a:r>
              <a:rPr lang="ko-KR" altLang="ko-KR" sz="800" b="1" dirty="0" err="1">
                <a:solidFill>
                  <a:srgbClr val="FF0000"/>
                </a:solidFill>
              </a:rPr>
              <a:t>ㆍ</a:t>
            </a:r>
            <a:r>
              <a:rPr lang="en-US" altLang="ko-KR" sz="800" b="1" dirty="0">
                <a:solidFill>
                  <a:srgbClr val="FF0000"/>
                </a:solidFill>
              </a:rPr>
              <a:t>15,16 </a:t>
            </a:r>
            <a:r>
              <a:rPr lang="ko-KR" altLang="en-US" sz="800" b="1" dirty="0" err="1">
                <a:solidFill>
                  <a:srgbClr val="FF0000"/>
                </a:solidFill>
              </a:rPr>
              <a:t>서천한산모시문화제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전 우수축제</a:t>
            </a:r>
            <a:r>
              <a:rPr lang="en-US" altLang="ko-KR" sz="800" b="1" dirty="0">
                <a:solidFill>
                  <a:srgbClr val="FF0000"/>
                </a:solidFill>
              </a:rPr>
              <a:t>) </a:t>
            </a:r>
            <a:endParaRPr lang="en-US" altLang="ko-KR" sz="800" b="1" dirty="0"/>
          </a:p>
          <a:p>
            <a:r>
              <a:rPr lang="en-US" altLang="ko-KR" sz="800" dirty="0"/>
              <a:t> </a:t>
            </a:r>
            <a:r>
              <a:rPr lang="en-US" altLang="ko-KR" sz="800" b="1" dirty="0"/>
              <a:t>· </a:t>
            </a:r>
            <a:r>
              <a:rPr lang="en-US" altLang="ko-KR" sz="800" b="1" dirty="0">
                <a:solidFill>
                  <a:srgbClr val="FF0000"/>
                </a:solidFill>
              </a:rPr>
              <a:t>09,10,11,12,13 </a:t>
            </a:r>
            <a:r>
              <a:rPr lang="ko-KR" altLang="en-US" sz="800" b="1" dirty="0" err="1">
                <a:solidFill>
                  <a:srgbClr val="FF0000"/>
                </a:solidFill>
              </a:rPr>
              <a:t>문경전통찻사발축제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전 대표축제</a:t>
            </a:r>
            <a:r>
              <a:rPr lang="en-US" altLang="ko-KR" sz="800" b="1" dirty="0">
                <a:solidFill>
                  <a:srgbClr val="FF0000"/>
                </a:solidFill>
              </a:rPr>
              <a:t> ) · 00,02,03,04,05,06,08 </a:t>
            </a:r>
            <a:r>
              <a:rPr lang="ko-KR" altLang="en-US" sz="800" b="1" dirty="0">
                <a:solidFill>
                  <a:srgbClr val="FF0000"/>
                </a:solidFill>
              </a:rPr>
              <a:t>무주반딧불축제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현 대표축제</a:t>
            </a:r>
            <a:r>
              <a:rPr lang="en-US" altLang="ko-KR" sz="800" b="1" dirty="0">
                <a:solidFill>
                  <a:srgbClr val="FF0000"/>
                </a:solidFill>
              </a:rPr>
              <a:t>)   · </a:t>
            </a:r>
            <a:r>
              <a:rPr lang="ko-KR" altLang="en-US" sz="800" b="1" dirty="0" err="1">
                <a:solidFill>
                  <a:srgbClr val="FF0000"/>
                </a:solidFill>
              </a:rPr>
              <a:t>보령머드축제</a:t>
            </a:r>
            <a:r>
              <a:rPr lang="en-US" altLang="ko-KR" sz="800" b="1" dirty="0">
                <a:solidFill>
                  <a:srgbClr val="FF0000"/>
                </a:solidFill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</a:rPr>
              <a:t>전 대표축제</a:t>
            </a:r>
            <a:r>
              <a:rPr lang="en-US" altLang="ko-KR" sz="800" b="1" dirty="0">
                <a:solidFill>
                  <a:srgbClr val="FF0000"/>
                </a:solidFill>
              </a:rPr>
              <a:t>) </a:t>
            </a:r>
            <a:endParaRPr lang="en-US" altLang="ko-KR" sz="800" b="1" dirty="0"/>
          </a:p>
          <a:p>
            <a:r>
              <a:rPr lang="en-US" altLang="ko-KR" sz="800" b="1" dirty="0"/>
              <a:t> · </a:t>
            </a:r>
            <a:r>
              <a:rPr lang="ko-KR" altLang="en-US" sz="800" b="1" dirty="0" err="1"/>
              <a:t>순창장류축제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현 유망축제</a:t>
            </a:r>
            <a:r>
              <a:rPr lang="en-US" altLang="ko-KR" sz="800" b="1" dirty="0"/>
              <a:t>)                               · </a:t>
            </a:r>
            <a:r>
              <a:rPr lang="ko-KR" altLang="en-US" sz="800" b="1" dirty="0"/>
              <a:t>풍기인삼축제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우수축제</a:t>
            </a:r>
            <a:r>
              <a:rPr lang="en-US" altLang="ko-KR" sz="800" b="1" dirty="0"/>
              <a:t>)</a:t>
            </a:r>
            <a:r>
              <a:rPr lang="ko-KR" altLang="en-US" sz="800" b="1" dirty="0"/>
              <a:t>               </a:t>
            </a:r>
            <a:r>
              <a:rPr lang="en-US" altLang="ko-KR" sz="800" b="1" dirty="0"/>
              <a:t> · </a:t>
            </a:r>
            <a:r>
              <a:rPr lang="ko-KR" altLang="en-US" sz="800" b="1" dirty="0"/>
              <a:t>강경젓갈축제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최우수축제</a:t>
            </a:r>
            <a:r>
              <a:rPr lang="en-US" altLang="ko-KR" sz="800" b="1" dirty="0"/>
              <a:t>)</a:t>
            </a:r>
            <a:endParaRPr lang="en-US" altLang="ko-KR" sz="800" b="1" dirty="0">
              <a:solidFill>
                <a:srgbClr val="FF0000"/>
              </a:solidFill>
            </a:endParaRPr>
          </a:p>
          <a:p>
            <a:r>
              <a:rPr lang="en-US" altLang="ko-KR" sz="800" b="1" dirty="0"/>
              <a:t> · </a:t>
            </a:r>
            <a:r>
              <a:rPr lang="ko-KR" altLang="en-US" sz="800" b="1" dirty="0"/>
              <a:t>하동야생차문화축제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최우수축제                     </a:t>
            </a:r>
            <a:r>
              <a:rPr lang="en-US" altLang="ko-KR" sz="800" b="1" dirty="0"/>
              <a:t>· </a:t>
            </a:r>
            <a:r>
              <a:rPr lang="ko-KR" altLang="en-US" sz="800" b="1" dirty="0"/>
              <a:t>영동난계국악축제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우수축제</a:t>
            </a:r>
            <a:r>
              <a:rPr lang="en-US" altLang="ko-KR" sz="800" b="1" dirty="0"/>
              <a:t>)          · </a:t>
            </a:r>
            <a:r>
              <a:rPr lang="ko-KR" altLang="en-US" sz="800" b="1" dirty="0"/>
              <a:t>괴산청결고추축제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현 유망축제</a:t>
            </a:r>
            <a:r>
              <a:rPr lang="en-US" altLang="ko-KR" sz="800" b="1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800" b="1" dirty="0"/>
              <a:t> · </a:t>
            </a:r>
            <a:r>
              <a:rPr lang="ko-KR" altLang="en-US" sz="800" b="1" dirty="0"/>
              <a:t>충주세계무술축제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우수축제</a:t>
            </a:r>
            <a:r>
              <a:rPr lang="en-US" altLang="ko-KR" sz="800" b="1" dirty="0"/>
              <a:t>)                          · </a:t>
            </a:r>
            <a:r>
              <a:rPr lang="ko-KR" altLang="en-US" sz="800" b="1" dirty="0"/>
              <a:t>태백눈축제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유망축제</a:t>
            </a:r>
            <a:r>
              <a:rPr lang="en-US" altLang="ko-KR" sz="800" b="1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800" b="1" dirty="0"/>
              <a:t> · </a:t>
            </a:r>
            <a:r>
              <a:rPr lang="ko-KR" altLang="en-US" sz="800" b="1" dirty="0"/>
              <a:t>아산 성웅이순신축제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예비축제</a:t>
            </a:r>
            <a:r>
              <a:rPr lang="en-US" altLang="ko-KR" sz="800" b="1" dirty="0"/>
              <a:t>)                      · </a:t>
            </a:r>
            <a:r>
              <a:rPr lang="ko-KR" altLang="en-US" sz="800" b="1" dirty="0"/>
              <a:t>대관령 눈꽃축제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예비축제</a:t>
            </a:r>
            <a:r>
              <a:rPr lang="en-US" altLang="ko-KR" sz="800" b="1" dirty="0"/>
              <a:t>)            · </a:t>
            </a:r>
            <a:r>
              <a:rPr lang="ko-KR" altLang="en-US" sz="800" b="1" dirty="0"/>
              <a:t>무안백련축제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전 예비축제</a:t>
            </a:r>
            <a:r>
              <a:rPr lang="en-US" altLang="ko-KR" sz="800" b="1" dirty="0"/>
              <a:t>)</a:t>
            </a:r>
            <a:r>
              <a:rPr lang="ko-KR" altLang="en-US" sz="800" b="1" dirty="0"/>
              <a:t>등 총감독</a:t>
            </a:r>
            <a:endParaRPr lang="en-US" altLang="ko-KR" sz="400" b="1" i="1" dirty="0"/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주요 축제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</a:t>
            </a:r>
            <a:r>
              <a:rPr lang="en-US" altLang="ko-KR" sz="800" b="1" dirty="0">
                <a:solidFill>
                  <a:srgbClr val="FF0000"/>
                </a:solidFill>
              </a:rPr>
              <a:t>· 18~23</a:t>
            </a:r>
            <a:r>
              <a:rPr lang="ko-KR" altLang="en-US" sz="800" b="1" dirty="0">
                <a:solidFill>
                  <a:srgbClr val="FF0000"/>
                </a:solidFill>
              </a:rPr>
              <a:t> 의령의병제전</a:t>
            </a:r>
            <a:r>
              <a:rPr lang="en-US" altLang="ko-KR" sz="800" dirty="0"/>
              <a:t>   </a:t>
            </a:r>
            <a:r>
              <a:rPr lang="en-US" altLang="ko-KR" sz="800" b="1" dirty="0">
                <a:solidFill>
                  <a:srgbClr val="FF0000"/>
                </a:solidFill>
              </a:rPr>
              <a:t>·15,16 </a:t>
            </a:r>
            <a:r>
              <a:rPr lang="ko-KR" altLang="en-US" sz="800" b="1" dirty="0" err="1">
                <a:solidFill>
                  <a:srgbClr val="FF0000"/>
                </a:solidFill>
              </a:rPr>
              <a:t>허준축제</a:t>
            </a:r>
            <a:r>
              <a:rPr lang="en-US" altLang="ko-KR" sz="800" dirty="0"/>
              <a:t> · </a:t>
            </a:r>
            <a:r>
              <a:rPr lang="en-US" altLang="ko-KR" sz="800" b="1" dirty="0">
                <a:solidFill>
                  <a:srgbClr val="FF0000"/>
                </a:solidFill>
              </a:rPr>
              <a:t>14,15 </a:t>
            </a:r>
            <a:r>
              <a:rPr lang="ko-KR" altLang="en-US" sz="800" b="1" dirty="0">
                <a:solidFill>
                  <a:srgbClr val="FF0000"/>
                </a:solidFill>
              </a:rPr>
              <a:t>낙동강 세계평화 문화축전  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dirty="0"/>
              <a:t>· 14,15 </a:t>
            </a:r>
            <a:r>
              <a:rPr lang="ko-KR" altLang="en-US" sz="800" dirty="0"/>
              <a:t>남한산성문화제   </a:t>
            </a:r>
            <a:r>
              <a:rPr lang="en-US" altLang="ko-KR" sz="800" dirty="0"/>
              <a:t>·11,12</a:t>
            </a:r>
            <a:r>
              <a:rPr lang="ko-KR" altLang="en-US" sz="800" dirty="0"/>
              <a:t>성주생명문화축제</a:t>
            </a:r>
            <a:r>
              <a:rPr lang="en-US" altLang="ko-KR" sz="800" dirty="0"/>
              <a:t>  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· 05,06,07,08,10,12 </a:t>
            </a:r>
            <a:r>
              <a:rPr lang="ko-KR" altLang="en-US" sz="800" dirty="0" err="1"/>
              <a:t>증평인삼골축제</a:t>
            </a:r>
            <a:r>
              <a:rPr lang="en-US" altLang="ko-KR" sz="800" dirty="0"/>
              <a:t>  · 11,12,13 </a:t>
            </a:r>
            <a:r>
              <a:rPr lang="ko-KR" altLang="en-US" sz="800" dirty="0"/>
              <a:t>청송사과축제  </a:t>
            </a:r>
            <a:r>
              <a:rPr lang="en-US" altLang="ko-KR" sz="800" dirty="0"/>
              <a:t>  · </a:t>
            </a:r>
            <a:r>
              <a:rPr lang="ko-KR" altLang="en-US" sz="800" dirty="0"/>
              <a:t>문경사과축제   </a:t>
            </a:r>
            <a:r>
              <a:rPr lang="en-US" altLang="ko-KR" sz="800" dirty="0"/>
              <a:t>· </a:t>
            </a:r>
            <a:r>
              <a:rPr lang="ko-KR" altLang="en-US" sz="800" dirty="0"/>
              <a:t>문경오미자축제</a:t>
            </a:r>
            <a:r>
              <a:rPr lang="en-US" altLang="ko-KR" sz="800" dirty="0"/>
              <a:t>  </a:t>
            </a:r>
            <a:r>
              <a:rPr lang="ko-KR" altLang="en-US" sz="800" dirty="0" err="1">
                <a:latin typeface="맑은 고딕"/>
                <a:ea typeface="맑은 고딕"/>
              </a:rPr>
              <a:t>ㆍ</a:t>
            </a:r>
            <a:r>
              <a:rPr lang="ko-KR" altLang="en-US" sz="800" dirty="0" err="1"/>
              <a:t>홍성내포문화축제</a:t>
            </a:r>
            <a:r>
              <a:rPr lang="en-US" altLang="ko-KR" sz="800" dirty="0"/>
              <a:t>   · </a:t>
            </a:r>
            <a:r>
              <a:rPr lang="ko-KR" altLang="en-US" sz="800" dirty="0"/>
              <a:t>보은대추축제</a:t>
            </a:r>
            <a:r>
              <a:rPr lang="en-US" altLang="ko-KR" sz="800" dirty="0"/>
              <a:t>  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· </a:t>
            </a:r>
            <a:r>
              <a:rPr lang="ko-KR" altLang="en-US" sz="800" dirty="0"/>
              <a:t>정읍내장산 단풍축제 </a:t>
            </a:r>
            <a:r>
              <a:rPr lang="en-US" altLang="ko-KR" sz="800" dirty="0">
                <a:latin typeface="HY동녘B" pitchFamily="18" charset="-127"/>
                <a:ea typeface="HY동녘B" pitchFamily="18" charset="-127"/>
              </a:rPr>
              <a:t>·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95,96 </a:t>
            </a:r>
            <a:r>
              <a:rPr lang="ko-KR" altLang="en-US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신촌문화축제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(5</a:t>
            </a:r>
            <a:r>
              <a:rPr lang="ko-KR" altLang="en-US" sz="8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억규모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8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부일기획</a:t>
            </a:r>
            <a:r>
              <a:rPr lang="ko-KR" altLang="en-US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sz="8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메인협찬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en-US" sz="800" b="1" dirty="0"/>
              <a:t>등 </a:t>
            </a:r>
            <a:r>
              <a:rPr lang="en-US" altLang="ko-KR" sz="800" b="1" dirty="0"/>
              <a:t>200</a:t>
            </a:r>
            <a:r>
              <a:rPr lang="ko-KR" altLang="en-US" sz="800" b="1" dirty="0"/>
              <a:t>여 축제  총 감독</a:t>
            </a:r>
            <a:endParaRPr lang="en-US" altLang="ko-KR" sz="400" b="1" dirty="0"/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국제 대회 및 프로스포츠</a:t>
            </a:r>
            <a:endParaRPr lang="en-US" altLang="ko-KR" sz="800" b="1" dirty="0">
              <a:latin typeface="HY수평선B" pitchFamily="18" charset="-127"/>
              <a:ea typeface="HY수평선B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800" dirty="0"/>
              <a:t>  · 1997 </a:t>
            </a:r>
            <a:r>
              <a:rPr lang="ko-KR" altLang="en-US" sz="800" dirty="0"/>
              <a:t>세계한민족 체전          </a:t>
            </a:r>
            <a:r>
              <a:rPr lang="en-US" altLang="ko-KR" sz="800" dirty="0"/>
              <a:t>· 2004 </a:t>
            </a:r>
            <a:r>
              <a:rPr lang="ko-KR" altLang="en-US" sz="800" dirty="0"/>
              <a:t>성남 아시아 태권도 선수권대회 </a:t>
            </a:r>
            <a:r>
              <a:rPr lang="en-US" altLang="ko-KR" sz="800" dirty="0"/>
              <a:t>           · 2011 </a:t>
            </a:r>
            <a:r>
              <a:rPr lang="ko-KR" altLang="en-US" sz="800" dirty="0"/>
              <a:t>태권도 무주 엑스포 개</a:t>
            </a:r>
            <a:r>
              <a:rPr lang="en-US" altLang="ko-KR" sz="800" dirty="0"/>
              <a:t>,</a:t>
            </a:r>
            <a:r>
              <a:rPr lang="ko-KR" altLang="en-US" sz="800" dirty="0"/>
              <a:t>폐막식 </a:t>
            </a:r>
            <a:endParaRPr lang="en-US" altLang="ko-KR" sz="800" dirty="0"/>
          </a:p>
          <a:p>
            <a:pPr>
              <a:lnSpc>
                <a:spcPct val="110000"/>
              </a:lnSpc>
            </a:pPr>
            <a:r>
              <a:rPr lang="en-US" altLang="ko-KR" sz="800" dirty="0"/>
              <a:t>  · 2011 </a:t>
            </a:r>
            <a:r>
              <a:rPr lang="ko-KR" altLang="en-US" sz="800" dirty="0"/>
              <a:t>문경 세계군인선수권대회 확정발표 선포식</a:t>
            </a:r>
            <a:r>
              <a:rPr lang="en-US" altLang="ko-KR" sz="800" dirty="0"/>
              <a:t>( </a:t>
            </a:r>
            <a:r>
              <a:rPr lang="ko-KR" altLang="en-US" sz="800" dirty="0"/>
              <a:t>유치조직위원회</a:t>
            </a:r>
            <a:r>
              <a:rPr lang="en-US" altLang="ko-KR" sz="800" dirty="0"/>
              <a:t>)</a:t>
            </a:r>
            <a:r>
              <a:rPr lang="ko-KR" altLang="en-US" sz="800" dirty="0"/>
              <a:t>등의 국제대회와 농구</a:t>
            </a:r>
            <a:r>
              <a:rPr lang="en-US" altLang="ko-KR" sz="800" dirty="0"/>
              <a:t>, </a:t>
            </a:r>
            <a:r>
              <a:rPr lang="ko-KR" altLang="en-US" sz="800" dirty="0"/>
              <a:t>배구</a:t>
            </a:r>
            <a:r>
              <a:rPr lang="en-US" altLang="ko-KR" sz="800" dirty="0"/>
              <a:t>, </a:t>
            </a:r>
            <a:r>
              <a:rPr lang="ko-KR" altLang="en-US" sz="800" dirty="0"/>
              <a:t>야구</a:t>
            </a:r>
            <a:r>
              <a:rPr lang="en-US" altLang="ko-KR" sz="800" dirty="0"/>
              <a:t>, </a:t>
            </a:r>
            <a:r>
              <a:rPr lang="ko-KR" altLang="en-US" sz="800" dirty="0"/>
              <a:t>축구</a:t>
            </a:r>
            <a:r>
              <a:rPr lang="en-US" altLang="ko-KR" sz="800" dirty="0"/>
              <a:t>, </a:t>
            </a:r>
            <a:r>
              <a:rPr lang="ko-KR" altLang="en-US" sz="800" dirty="0"/>
              <a:t>아이스하키</a:t>
            </a:r>
            <a:r>
              <a:rPr lang="en-US" altLang="ko-KR" sz="800" dirty="0"/>
              <a:t>, </a:t>
            </a:r>
            <a:r>
              <a:rPr lang="ko-KR" altLang="en-US" sz="800" dirty="0"/>
              <a:t>핸드볼</a:t>
            </a:r>
            <a:r>
              <a:rPr lang="en-US" altLang="ko-KR" sz="800" dirty="0"/>
              <a:t>,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  </a:t>
            </a:r>
            <a:r>
              <a:rPr lang="ko-KR" altLang="en-US" sz="800" dirty="0"/>
              <a:t>씨름천하장사</a:t>
            </a:r>
            <a:r>
              <a:rPr lang="en-US" altLang="ko-KR" sz="800" dirty="0"/>
              <a:t>, </a:t>
            </a:r>
            <a:r>
              <a:rPr lang="ko-KR" altLang="en-US" sz="800" dirty="0"/>
              <a:t>개막식</a:t>
            </a:r>
            <a:r>
              <a:rPr lang="en-US" altLang="ko-KR" sz="800" dirty="0"/>
              <a:t>, </a:t>
            </a:r>
            <a:r>
              <a:rPr lang="ko-KR" altLang="en-US" sz="800" dirty="0"/>
              <a:t>올스타전</a:t>
            </a:r>
            <a:r>
              <a:rPr lang="en-US" altLang="ko-KR" sz="800" dirty="0"/>
              <a:t>, </a:t>
            </a:r>
            <a:r>
              <a:rPr lang="ko-KR" altLang="en-US" sz="800" dirty="0"/>
              <a:t>시즌이벤트 </a:t>
            </a:r>
            <a:r>
              <a:rPr lang="ko-KR" altLang="en-US" sz="800" b="1" dirty="0"/>
              <a:t>등 </a:t>
            </a:r>
            <a:r>
              <a:rPr lang="en-US" altLang="ko-KR" sz="800" b="1" dirty="0"/>
              <a:t>200</a:t>
            </a:r>
            <a:r>
              <a:rPr lang="ko-KR" altLang="en-US" sz="800" b="1" dirty="0"/>
              <a:t>여 개 총 연출 감독</a:t>
            </a:r>
            <a:endParaRPr lang="en-US" altLang="ko-KR" sz="400" b="1" dirty="0"/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도민체육대회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· </a:t>
            </a:r>
            <a:r>
              <a:rPr lang="ko-KR" altLang="en-US" sz="800" dirty="0"/>
              <a:t>전북도민체육대회</a:t>
            </a:r>
            <a:r>
              <a:rPr lang="en-US" altLang="ko-KR" sz="800" dirty="0"/>
              <a:t>.· </a:t>
            </a:r>
            <a:r>
              <a:rPr lang="ko-KR" altLang="en-US" sz="800" dirty="0"/>
              <a:t>제주도민 체육대회</a:t>
            </a:r>
            <a:r>
              <a:rPr lang="en-US" altLang="ko-KR" sz="800" dirty="0"/>
              <a:t>. · </a:t>
            </a:r>
            <a:r>
              <a:rPr lang="ko-KR" altLang="en-US" sz="800" dirty="0"/>
              <a:t>강원도민체육대회</a:t>
            </a:r>
            <a:r>
              <a:rPr lang="en-US" altLang="ko-KR" sz="800" dirty="0"/>
              <a:t>. · </a:t>
            </a:r>
            <a:r>
              <a:rPr lang="ko-KR" altLang="en-US" sz="800" dirty="0"/>
              <a:t>충북도민체육대회 </a:t>
            </a:r>
            <a:r>
              <a:rPr lang="ko-KR" altLang="en-US" sz="800" b="1" dirty="0"/>
              <a:t>등 총감독</a:t>
            </a:r>
            <a:endParaRPr lang="en-US" altLang="ko-KR" sz="400" b="1" dirty="0"/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방송 연출</a:t>
            </a:r>
            <a:endParaRPr lang="en-US" altLang="ko-KR" sz="800" b="1" dirty="0">
              <a:latin typeface="HY수평선B" pitchFamily="18" charset="-127"/>
              <a:ea typeface="HY수평선B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  ♣</a:t>
            </a:r>
            <a:r>
              <a:rPr lang="ko-KR" altLang="en-US" sz="800" dirty="0"/>
              <a:t> </a:t>
            </a:r>
            <a:r>
              <a:rPr lang="en-US" altLang="ko-KR" sz="800" b="1" dirty="0"/>
              <a:t>KBS, MBC, SBS TV </a:t>
            </a:r>
            <a:r>
              <a:rPr lang="ko-KR" altLang="en-US" sz="800" b="1" dirty="0"/>
              <a:t>생방송</a:t>
            </a:r>
            <a:endParaRPr lang="en-US" altLang="ko-KR" sz="800" b="1" dirty="0"/>
          </a:p>
          <a:p>
            <a:pPr>
              <a:lnSpc>
                <a:spcPct val="110000"/>
              </a:lnSpc>
            </a:pPr>
            <a:r>
              <a:rPr lang="en-US" altLang="ko-KR" sz="800" dirty="0"/>
              <a:t> · </a:t>
            </a:r>
            <a:r>
              <a:rPr lang="ko-KR" altLang="en-US" sz="800" dirty="0"/>
              <a:t>프로야구 올스타전</a:t>
            </a:r>
            <a:r>
              <a:rPr lang="en-US" altLang="ko-KR" sz="800" dirty="0"/>
              <a:t>(MBC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  · </a:t>
            </a:r>
            <a:r>
              <a:rPr lang="ko-KR" altLang="en-US" sz="800" dirty="0"/>
              <a:t>프로축구 올스타전</a:t>
            </a:r>
            <a:r>
              <a:rPr lang="en-US" altLang="ko-KR" sz="800" dirty="0"/>
              <a:t>(MBC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        · </a:t>
            </a:r>
            <a:r>
              <a:rPr lang="ko-KR" altLang="en-US" sz="800" dirty="0"/>
              <a:t>부일기획 </a:t>
            </a:r>
            <a:r>
              <a:rPr lang="en-US" altLang="ko-KR" sz="800" dirty="0"/>
              <a:t>SPORT TV </a:t>
            </a:r>
            <a:r>
              <a:rPr lang="ko-KR" altLang="en-US" sz="800" dirty="0"/>
              <a:t>건강달리기</a:t>
            </a:r>
            <a:r>
              <a:rPr lang="en-US" altLang="ko-KR" sz="800" dirty="0"/>
              <a:t>(SPORT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                      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· </a:t>
            </a:r>
            <a:r>
              <a:rPr lang="ko-KR" altLang="en-US" sz="800" dirty="0"/>
              <a:t>프로농구 올스타전</a:t>
            </a:r>
            <a:r>
              <a:rPr lang="en-US" altLang="ko-KR" sz="800" dirty="0"/>
              <a:t>(SBS</a:t>
            </a:r>
            <a:r>
              <a:rPr lang="ko-KR" altLang="en-US" sz="800" dirty="0"/>
              <a:t> </a:t>
            </a:r>
            <a:r>
              <a:rPr lang="en-US" altLang="ko-KR" sz="800" dirty="0"/>
              <a:t>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   · </a:t>
            </a:r>
            <a:r>
              <a:rPr lang="ko-KR" altLang="en-US" sz="800" dirty="0"/>
              <a:t>한국배구 슈퍼리그 개막식</a:t>
            </a:r>
            <a:r>
              <a:rPr lang="en-US" altLang="ko-KR" sz="800" dirty="0"/>
              <a:t>(KBS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· </a:t>
            </a:r>
            <a:r>
              <a:rPr lang="ko-KR" altLang="en-US" sz="800" dirty="0"/>
              <a:t>프로씨름 천하장사</a:t>
            </a:r>
            <a:r>
              <a:rPr lang="en-US" altLang="ko-KR" sz="800" dirty="0"/>
              <a:t>(KBS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· </a:t>
            </a:r>
            <a:r>
              <a:rPr lang="ko-KR" altLang="en-US" sz="800" dirty="0"/>
              <a:t>핸드볼대잔치</a:t>
            </a:r>
            <a:r>
              <a:rPr lang="en-US" altLang="ko-KR" sz="800" dirty="0"/>
              <a:t>(KBS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         · KBS</a:t>
            </a:r>
            <a:r>
              <a:rPr lang="ko-KR" altLang="en-US" sz="800" dirty="0"/>
              <a:t>국제태권도대회</a:t>
            </a:r>
            <a:r>
              <a:rPr lang="en-US" altLang="ko-KR" sz="800" dirty="0"/>
              <a:t>(KBS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           · </a:t>
            </a:r>
            <a:r>
              <a:rPr lang="ko-KR" altLang="en-US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부일기획컵 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SBS </a:t>
            </a:r>
            <a:r>
              <a:rPr lang="ko-KR" altLang="en-US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아이스하키 대축제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(SBS TV </a:t>
            </a:r>
            <a:r>
              <a:rPr lang="ko-KR" altLang="en-US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생방송</a:t>
            </a:r>
            <a:r>
              <a:rPr lang="en-US" altLang="ko-KR" sz="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· </a:t>
            </a:r>
            <a:r>
              <a:rPr lang="ko-KR" altLang="en-US" sz="800" dirty="0"/>
              <a:t>태권도종별선수권대회</a:t>
            </a:r>
            <a:r>
              <a:rPr lang="en-US" altLang="ko-KR" sz="800" dirty="0"/>
              <a:t>(SBS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 · </a:t>
            </a:r>
            <a:r>
              <a:rPr lang="ko-KR" altLang="en-US" sz="800" dirty="0"/>
              <a:t>하동여자오픈태권도국제대회</a:t>
            </a:r>
            <a:r>
              <a:rPr lang="en-US" altLang="ko-KR" sz="800" dirty="0"/>
              <a:t>(SBS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 </a:t>
            </a:r>
            <a:r>
              <a:rPr lang="ko-KR" altLang="en-US" sz="800" b="1" dirty="0"/>
              <a:t>등 </a:t>
            </a:r>
            <a:r>
              <a:rPr lang="en-US" altLang="ko-KR" sz="800" b="1" dirty="0"/>
              <a:t>100</a:t>
            </a:r>
            <a:r>
              <a:rPr lang="ko-KR" altLang="en-US" sz="800" b="1" dirty="0"/>
              <a:t>여 회 기획 및 현장 총 연출 감독</a:t>
            </a:r>
            <a:r>
              <a:rPr lang="en-US" altLang="ko-KR" sz="800" b="1" dirty="0"/>
              <a:t> </a:t>
            </a:r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  ♣ 공중파</a:t>
            </a:r>
            <a:r>
              <a:rPr lang="en-US" altLang="ko-KR" sz="800" b="1" dirty="0"/>
              <a:t>,</a:t>
            </a:r>
            <a:r>
              <a:rPr lang="ko-KR" altLang="en-US" sz="800" b="1" dirty="0"/>
              <a:t> 지역방송</a:t>
            </a:r>
            <a:r>
              <a:rPr lang="en-US" altLang="ko-KR" sz="800" b="1" dirty="0"/>
              <a:t>, </a:t>
            </a:r>
            <a:r>
              <a:rPr lang="ko-KR" altLang="en-US" sz="800" b="1" dirty="0"/>
              <a:t>케이블 </a:t>
            </a:r>
            <a:r>
              <a:rPr lang="en-US" altLang="ko-KR" sz="800" b="1" dirty="0"/>
              <a:t>TV </a:t>
            </a:r>
            <a:r>
              <a:rPr lang="ko-KR" altLang="en-US" sz="800" b="1" dirty="0"/>
              <a:t>공개 생방송 및 녹화방송</a:t>
            </a:r>
            <a:endParaRPr lang="en-US" altLang="ko-KR" sz="800" b="1" dirty="0"/>
          </a:p>
          <a:p>
            <a:pPr>
              <a:lnSpc>
                <a:spcPct val="110000"/>
              </a:lnSpc>
            </a:pPr>
            <a:r>
              <a:rPr lang="ko-KR" altLang="en-US" sz="800" dirty="0"/>
              <a:t> </a:t>
            </a:r>
            <a:r>
              <a:rPr lang="en-US" altLang="ko-KR" sz="800" b="1" dirty="0"/>
              <a:t>· </a:t>
            </a:r>
            <a:r>
              <a:rPr lang="ko-KR" altLang="en-US" sz="800" dirty="0"/>
              <a:t>한국</a:t>
            </a:r>
            <a:r>
              <a:rPr lang="en-US" altLang="ko-KR" sz="800" dirty="0"/>
              <a:t>JC </a:t>
            </a:r>
            <a:r>
              <a:rPr lang="ko-KR" altLang="en-US" sz="800" dirty="0"/>
              <a:t>회원대회 축하쇼</a:t>
            </a:r>
            <a:r>
              <a:rPr lang="en-US" altLang="ko-KR" sz="800" dirty="0"/>
              <a:t>(SBS TV </a:t>
            </a:r>
            <a:r>
              <a:rPr lang="ko-KR" altLang="en-US" sz="800" dirty="0"/>
              <a:t>생방송</a:t>
            </a:r>
            <a:r>
              <a:rPr lang="en-US" altLang="ko-KR" sz="800" dirty="0"/>
              <a:t>)</a:t>
            </a:r>
            <a:r>
              <a:rPr lang="ko-KR" altLang="en-US" sz="800" dirty="0"/>
              <a:t>       </a:t>
            </a:r>
            <a:r>
              <a:rPr lang="en-US" altLang="ko-KR" sz="800" b="1" dirty="0"/>
              <a:t>· </a:t>
            </a:r>
            <a:r>
              <a:rPr lang="ko-KR" altLang="en-US" sz="800" dirty="0"/>
              <a:t>무주반딧불축제 개막축하쇼 </a:t>
            </a:r>
            <a:r>
              <a:rPr lang="en-US" altLang="ko-KR" sz="800" dirty="0"/>
              <a:t>(itv </a:t>
            </a:r>
            <a:r>
              <a:rPr lang="ko-KR" altLang="en-US" sz="800" dirty="0"/>
              <a:t>녹화방송</a:t>
            </a:r>
            <a:r>
              <a:rPr lang="en-US" altLang="ko-KR" sz="800" dirty="0"/>
              <a:t>)         </a:t>
            </a:r>
            <a:r>
              <a:rPr lang="en-US" altLang="ko-KR" sz="800" b="1" dirty="0"/>
              <a:t>·</a:t>
            </a:r>
            <a:r>
              <a:rPr lang="en-US" altLang="ko-KR" sz="800" dirty="0"/>
              <a:t> </a:t>
            </a:r>
            <a:r>
              <a:rPr lang="ko-KR" altLang="en-US" sz="800" dirty="0"/>
              <a:t>금난새음악회</a:t>
            </a:r>
            <a:r>
              <a:rPr lang="en-US" altLang="ko-KR" sz="800" dirty="0"/>
              <a:t>(</a:t>
            </a:r>
            <a:r>
              <a:rPr lang="ko-KR" altLang="en-US" sz="800" dirty="0"/>
              <a:t>예술영화</a:t>
            </a:r>
            <a:r>
              <a:rPr lang="en-US" altLang="ko-KR" sz="800" dirty="0"/>
              <a:t>TV)</a:t>
            </a:r>
          </a:p>
          <a:p>
            <a:pPr>
              <a:lnSpc>
                <a:spcPct val="110000"/>
              </a:lnSpc>
            </a:pPr>
            <a:r>
              <a:rPr lang="ko-KR" altLang="en-US" sz="800" dirty="0"/>
              <a:t> </a:t>
            </a:r>
            <a:r>
              <a:rPr lang="en-US" altLang="ko-KR" sz="800" b="1" dirty="0"/>
              <a:t>· </a:t>
            </a:r>
            <a:r>
              <a:rPr lang="ko-KR" altLang="en-US" sz="800" dirty="0"/>
              <a:t>보령머드축제 개막축하쇼</a:t>
            </a:r>
            <a:r>
              <a:rPr lang="en-US" altLang="ko-KR" sz="800" dirty="0"/>
              <a:t>(</a:t>
            </a:r>
            <a:r>
              <a:rPr lang="ko-KR" altLang="en-US" sz="800" dirty="0"/>
              <a:t>대전 </a:t>
            </a:r>
            <a:r>
              <a:rPr lang="en-US" altLang="ko-KR" sz="800" dirty="0"/>
              <a:t>MBC)          </a:t>
            </a:r>
            <a:r>
              <a:rPr lang="en-US" altLang="ko-KR" sz="800" b="1" dirty="0"/>
              <a:t> · </a:t>
            </a:r>
            <a:r>
              <a:rPr lang="ko-KR" altLang="en-US" sz="800" dirty="0"/>
              <a:t>충주무술축제 개막축하쇼</a:t>
            </a:r>
            <a:r>
              <a:rPr lang="en-US" altLang="ko-KR" sz="800" dirty="0"/>
              <a:t>(MTV</a:t>
            </a:r>
            <a:r>
              <a:rPr lang="en-US" altLang="ko-KR" sz="800" b="1" dirty="0"/>
              <a:t>) </a:t>
            </a:r>
            <a:r>
              <a:rPr lang="ko-KR" altLang="en-US" sz="800" b="1" dirty="0"/>
              <a:t>등 </a:t>
            </a:r>
            <a:r>
              <a:rPr lang="en-US" altLang="ko-KR" sz="800" b="1" dirty="0"/>
              <a:t>100</a:t>
            </a:r>
            <a:r>
              <a:rPr lang="ko-KR" altLang="en-US" sz="800" b="1" dirty="0"/>
              <a:t>여 회 현장 총감독 연출 </a:t>
            </a:r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  ♣ </a:t>
            </a:r>
            <a:r>
              <a:rPr lang="en-US" altLang="ko-KR" sz="800" b="1" dirty="0"/>
              <a:t>Radio </a:t>
            </a:r>
            <a:r>
              <a:rPr lang="ko-KR" altLang="en-US" sz="800" b="1" dirty="0"/>
              <a:t>생방송 및 녹화방송</a:t>
            </a:r>
            <a:endParaRPr lang="en-US" altLang="ko-KR" sz="800" b="1" dirty="0"/>
          </a:p>
          <a:p>
            <a:pPr>
              <a:lnSpc>
                <a:spcPct val="110000"/>
              </a:lnSpc>
            </a:pPr>
            <a:r>
              <a:rPr lang="en-US" altLang="ko-KR" sz="800" b="1" dirty="0"/>
              <a:t> ·</a:t>
            </a:r>
            <a:r>
              <a:rPr lang="en-US" altLang="ko-KR" sz="800" dirty="0"/>
              <a:t> </a:t>
            </a:r>
            <a:r>
              <a:rPr lang="ko-KR" altLang="en-US" sz="800" dirty="0"/>
              <a:t>강원도민체전 축하쇼</a:t>
            </a:r>
            <a:r>
              <a:rPr lang="en-US" altLang="ko-KR" sz="800" dirty="0"/>
              <a:t>(KBS Radio </a:t>
            </a:r>
            <a:r>
              <a:rPr lang="ko-KR" altLang="en-US" sz="800" dirty="0"/>
              <a:t>공개방송</a:t>
            </a:r>
            <a:r>
              <a:rPr lang="en-US" altLang="ko-KR" sz="800" dirty="0"/>
              <a:t>)</a:t>
            </a:r>
            <a:r>
              <a:rPr lang="en-US" altLang="ko-KR" sz="800" b="1" dirty="0"/>
              <a:t>                      · </a:t>
            </a:r>
            <a:r>
              <a:rPr lang="ko-KR" altLang="en-US" sz="800" dirty="0"/>
              <a:t>제주도민체육대회 개막축하쇼</a:t>
            </a:r>
            <a:r>
              <a:rPr lang="en-US" altLang="ko-KR" sz="800" dirty="0"/>
              <a:t>(SBS Radio </a:t>
            </a:r>
            <a:r>
              <a:rPr lang="ko-KR" altLang="en-US" sz="800" dirty="0"/>
              <a:t>공개방송</a:t>
            </a:r>
            <a:r>
              <a:rPr lang="en-US" altLang="ko-KR" sz="800" dirty="0"/>
              <a:t>) </a:t>
            </a:r>
          </a:p>
          <a:p>
            <a:pPr>
              <a:lnSpc>
                <a:spcPct val="110000"/>
              </a:lnSpc>
            </a:pPr>
            <a:r>
              <a:rPr lang="en-US" altLang="ko-KR" sz="800" b="1" dirty="0"/>
              <a:t> · </a:t>
            </a:r>
            <a:r>
              <a:rPr lang="ko-KR" altLang="en-US" sz="800" dirty="0"/>
              <a:t>우리의 소리가 들려요</a:t>
            </a:r>
            <a:r>
              <a:rPr lang="en-US" altLang="ko-KR" sz="800" dirty="0"/>
              <a:t>(MBC Radio </a:t>
            </a:r>
            <a:r>
              <a:rPr lang="ko-KR" altLang="en-US" sz="800" dirty="0"/>
              <a:t>공개방송</a:t>
            </a:r>
            <a:r>
              <a:rPr lang="en-US" altLang="ko-KR" sz="800" dirty="0"/>
              <a:t>)                    </a:t>
            </a:r>
            <a:r>
              <a:rPr lang="en-US" altLang="ko-KR" sz="800" b="1" dirty="0"/>
              <a:t>·</a:t>
            </a:r>
            <a:r>
              <a:rPr lang="en-US" altLang="ko-KR" sz="800" dirty="0"/>
              <a:t> </a:t>
            </a:r>
            <a:r>
              <a:rPr lang="ko-KR" altLang="en-US" sz="800" dirty="0"/>
              <a:t>대관령눈꽃축제 개막축하쇼</a:t>
            </a:r>
            <a:r>
              <a:rPr lang="en-US" altLang="ko-KR" sz="800" dirty="0"/>
              <a:t>(SBS Radio </a:t>
            </a:r>
            <a:r>
              <a:rPr lang="ko-KR" altLang="en-US" sz="800" dirty="0"/>
              <a:t>공개방송</a:t>
            </a:r>
            <a:r>
              <a:rPr lang="en-US" altLang="ko-KR" sz="8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 </a:t>
            </a:r>
            <a:r>
              <a:rPr lang="ko-KR" altLang="en-US" sz="800" b="1" dirty="0"/>
              <a:t>등 </a:t>
            </a:r>
            <a:r>
              <a:rPr lang="en-US" altLang="ko-KR" sz="800" b="1" dirty="0"/>
              <a:t>200</a:t>
            </a:r>
            <a:r>
              <a:rPr lang="ko-KR" altLang="en-US" sz="800" b="1" dirty="0"/>
              <a:t>여 회 기획</a:t>
            </a:r>
            <a:r>
              <a:rPr lang="en-US" altLang="ko-KR" sz="800" b="1" dirty="0"/>
              <a:t>, </a:t>
            </a:r>
            <a:r>
              <a:rPr lang="ko-KR" altLang="en-US" sz="800" b="1" dirty="0"/>
              <a:t>현장</a:t>
            </a:r>
            <a:r>
              <a:rPr lang="en-US" altLang="ko-KR" sz="800" b="1" dirty="0"/>
              <a:t> </a:t>
            </a:r>
            <a:r>
              <a:rPr lang="ko-KR" altLang="en-US" sz="800" b="1" dirty="0"/>
              <a:t>총감독 연출</a:t>
            </a:r>
            <a:endParaRPr lang="en-US" altLang="ko-KR" sz="400" b="1" dirty="0"/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기업 체육대회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· </a:t>
            </a:r>
            <a:r>
              <a:rPr lang="ko-KR" altLang="en-US" sz="800" dirty="0"/>
              <a:t>신한생명 전사체육대회</a:t>
            </a:r>
            <a:r>
              <a:rPr lang="en-US" altLang="ko-KR" sz="800" dirty="0"/>
              <a:t>             · </a:t>
            </a:r>
            <a:r>
              <a:rPr lang="ko-KR" altLang="en-US" sz="800" dirty="0"/>
              <a:t>대우자동차전사체육대회</a:t>
            </a:r>
            <a:r>
              <a:rPr lang="en-US" altLang="ko-KR" sz="800" dirty="0"/>
              <a:t>          · </a:t>
            </a:r>
            <a:r>
              <a:rPr lang="ko-KR" altLang="en-US" sz="800" dirty="0"/>
              <a:t>동부화재 전진대회</a:t>
            </a:r>
            <a:r>
              <a:rPr lang="en-US" altLang="ko-KR" sz="800" dirty="0"/>
              <a:t>             · SK</a:t>
            </a:r>
            <a:r>
              <a:rPr lang="ko-KR" altLang="en-US" sz="800" dirty="0"/>
              <a:t>증권 전사체육대회</a:t>
            </a:r>
            <a:r>
              <a:rPr lang="en-US" altLang="ko-KR" sz="800" dirty="0"/>
              <a:t>    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· </a:t>
            </a:r>
            <a:r>
              <a:rPr lang="ko-KR" altLang="en-US" sz="800" dirty="0"/>
              <a:t>쌍용자동차 전사 체육대회         </a:t>
            </a:r>
            <a:r>
              <a:rPr lang="en-US" altLang="ko-KR" sz="800" dirty="0"/>
              <a:t>· FAG </a:t>
            </a:r>
            <a:r>
              <a:rPr lang="ko-KR" altLang="en-US" sz="800" dirty="0"/>
              <a:t>한화베어링 한마음 전진대회 등 </a:t>
            </a:r>
            <a:r>
              <a:rPr lang="en-US" altLang="ko-KR" sz="800" dirty="0"/>
              <a:t>50</a:t>
            </a:r>
            <a:r>
              <a:rPr lang="en-US" altLang="ko-KR" sz="800" b="1" dirty="0"/>
              <a:t>0</a:t>
            </a:r>
            <a:r>
              <a:rPr lang="ko-KR" altLang="en-US" sz="800" b="1" dirty="0"/>
              <a:t>여 회 기획</a:t>
            </a:r>
            <a:r>
              <a:rPr lang="en-US" altLang="ko-KR" sz="800" b="1" dirty="0"/>
              <a:t>·</a:t>
            </a:r>
            <a:r>
              <a:rPr lang="ko-KR" altLang="en-US" sz="800" b="1" dirty="0"/>
              <a:t>총 연출 감독</a:t>
            </a:r>
            <a:r>
              <a:rPr lang="en-US" altLang="ko-KR" sz="400" b="1" dirty="0"/>
              <a:t>     </a:t>
            </a:r>
          </a:p>
          <a:p>
            <a:pPr>
              <a:lnSpc>
                <a:spcPct val="110000"/>
              </a:lnSpc>
            </a:pPr>
            <a:r>
              <a:rPr lang="ko-KR" altLang="en-US" sz="800" b="1" dirty="0"/>
              <a:t>▣</a:t>
            </a:r>
            <a:r>
              <a:rPr lang="ko-KR" altLang="en-US" sz="800" b="1" dirty="0">
                <a:latin typeface="HY수평선B" pitchFamily="18" charset="-127"/>
                <a:ea typeface="HY수평선B" pitchFamily="18" charset="-127"/>
              </a:rPr>
              <a:t>프로모션 총감독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· </a:t>
            </a:r>
            <a:r>
              <a:rPr lang="ko-KR" altLang="en-US" sz="800" dirty="0"/>
              <a:t>한국</a:t>
            </a:r>
            <a:r>
              <a:rPr lang="en-US" altLang="ko-KR" sz="800" dirty="0"/>
              <a:t>JC</a:t>
            </a:r>
            <a:r>
              <a:rPr lang="ko-KR" altLang="en-US" sz="800" dirty="0"/>
              <a:t>전국회원대회             </a:t>
            </a:r>
            <a:r>
              <a:rPr lang="en-US" altLang="ko-KR" sz="800" dirty="0"/>
              <a:t>· </a:t>
            </a:r>
            <a:r>
              <a:rPr lang="ko-KR" altLang="en-US" sz="800" dirty="0"/>
              <a:t>기아자동차 하계휴양소        </a:t>
            </a:r>
            <a:r>
              <a:rPr lang="en-US" altLang="ko-KR" sz="800" dirty="0"/>
              <a:t>  · </a:t>
            </a:r>
            <a:r>
              <a:rPr lang="ko-KR" altLang="en-US" sz="800" dirty="0"/>
              <a:t>웅진식품 신상품 발표회</a:t>
            </a:r>
            <a:r>
              <a:rPr lang="en-US" altLang="ko-KR" sz="800" dirty="0"/>
              <a:t>   </a:t>
            </a:r>
            <a:r>
              <a:rPr lang="ko-KR" altLang="en-US" sz="800" dirty="0"/>
              <a:t>프로농구 시상식</a:t>
            </a:r>
            <a:r>
              <a:rPr lang="en-US" altLang="ko-KR" sz="800" dirty="0"/>
              <a:t>   </a:t>
            </a:r>
            <a:r>
              <a:rPr lang="ko-KR" altLang="en-US" sz="800" dirty="0"/>
              <a:t>한일월드컵 한복 패션쇼</a:t>
            </a:r>
            <a:r>
              <a:rPr lang="en-US" altLang="ko-KR" sz="800" dirty="0"/>
              <a:t>        · </a:t>
            </a:r>
          </a:p>
          <a:p>
            <a:pPr>
              <a:lnSpc>
                <a:spcPct val="110000"/>
              </a:lnSpc>
            </a:pPr>
            <a:r>
              <a:rPr lang="en-US" altLang="ko-KR" sz="800" dirty="0"/>
              <a:t>  </a:t>
            </a:r>
            <a:r>
              <a:rPr lang="ko-KR" altLang="en-US" sz="800" dirty="0"/>
              <a:t>한국 농업 경영인 전국 대회 </a:t>
            </a:r>
            <a:r>
              <a:rPr lang="en-US" altLang="ko-KR" sz="800" dirty="0"/>
              <a:t> · </a:t>
            </a:r>
            <a:r>
              <a:rPr lang="ko-KR" altLang="en-US" sz="800" dirty="0"/>
              <a:t>삼성전자 문화행사</a:t>
            </a:r>
            <a:r>
              <a:rPr lang="en-US" altLang="ko-KR" sz="800" dirty="0"/>
              <a:t>  </a:t>
            </a:r>
            <a:r>
              <a:rPr lang="ko-KR" altLang="en-US" sz="800" dirty="0"/>
              <a:t>미스코리아 경기</a:t>
            </a:r>
            <a:r>
              <a:rPr lang="en-US" altLang="ko-KR" sz="800" dirty="0"/>
              <a:t>,</a:t>
            </a:r>
            <a:r>
              <a:rPr lang="ko-KR" altLang="en-US" sz="800" dirty="0"/>
              <a:t>제주</a:t>
            </a:r>
            <a:r>
              <a:rPr lang="en-US" altLang="ko-KR" sz="800" dirty="0"/>
              <a:t>,</a:t>
            </a:r>
            <a:r>
              <a:rPr lang="ko-KR" altLang="en-US" sz="800" dirty="0"/>
              <a:t>전북 선발대회   </a:t>
            </a:r>
            <a:r>
              <a:rPr lang="en-US" altLang="ko-KR" sz="800" dirty="0"/>
              <a:t>· </a:t>
            </a:r>
            <a:r>
              <a:rPr lang="ko-KR" altLang="en-US" sz="800" dirty="0"/>
              <a:t>한국유니버시티 선발대회 </a:t>
            </a:r>
            <a:r>
              <a:rPr lang="ko-KR" altLang="en-US" sz="800" b="1" dirty="0"/>
              <a:t>등 </a:t>
            </a:r>
            <a:r>
              <a:rPr lang="en-US" altLang="ko-KR" sz="800" b="1" dirty="0"/>
              <a:t>1,000</a:t>
            </a:r>
            <a:r>
              <a:rPr lang="ko-KR" altLang="en-US" sz="800" b="1" dirty="0"/>
              <a:t>여 기획</a:t>
            </a:r>
            <a:r>
              <a:rPr lang="en-US" altLang="ko-KR" sz="800" b="1" dirty="0"/>
              <a:t>·</a:t>
            </a:r>
            <a:r>
              <a:rPr lang="ko-KR" altLang="en-US" sz="800" b="1" dirty="0"/>
              <a:t>총 연출감독</a:t>
            </a:r>
          </a:p>
        </p:txBody>
      </p:sp>
      <p:grpSp>
        <p:nvGrpSpPr>
          <p:cNvPr id="3" name="그룹 12"/>
          <p:cNvGrpSpPr/>
          <p:nvPr/>
        </p:nvGrpSpPr>
        <p:grpSpPr>
          <a:xfrm>
            <a:off x="-19472" y="539552"/>
            <a:ext cx="6976864" cy="3483679"/>
            <a:chOff x="151928" y="617618"/>
            <a:chExt cx="6976864" cy="3773986"/>
          </a:xfrm>
        </p:grpSpPr>
        <p:pic>
          <p:nvPicPr>
            <p:cNvPr id="2" name="Picture 2" descr="C:\Users\s\Desktop\사장님 프로필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073" y="617618"/>
              <a:ext cx="1122960" cy="1462663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151928" y="2957878"/>
              <a:ext cx="6950260" cy="1433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▶</a:t>
              </a:r>
              <a:r>
                <a:rPr lang="en-US" altLang="ko-KR" sz="800" b="1" dirty="0">
                  <a:latin typeface="HY동녘B" pitchFamily="18" charset="-127"/>
                  <a:ea typeface="HY동녘B" pitchFamily="18" charset="-127"/>
                </a:rPr>
                <a:t>1986</a:t>
              </a:r>
              <a:r>
                <a:rPr lang="ko-KR" altLang="en-US" sz="800" b="1" dirty="0">
                  <a:latin typeface="HY동녘B" pitchFamily="18" charset="-127"/>
                  <a:ea typeface="HY동녘B" pitchFamily="18" charset="-127"/>
                </a:rPr>
                <a:t>년 이벤트 입문  </a:t>
              </a:r>
              <a:r>
                <a:rPr lang="ko-KR" altLang="en-US" sz="800" dirty="0">
                  <a:latin typeface="+mn-ea"/>
                </a:rPr>
                <a:t>   </a:t>
              </a:r>
              <a:r>
                <a:rPr lang="ko-KR" altLang="en-US" sz="800" dirty="0">
                  <a:latin typeface="맑은 고딕"/>
                  <a:ea typeface="맑은 고딕"/>
                </a:rPr>
                <a:t>△</a:t>
              </a:r>
              <a:r>
                <a:rPr lang="en-US" altLang="ko-KR" sz="800" dirty="0">
                  <a:latin typeface="+mn-ea"/>
                </a:rPr>
                <a:t>(</a:t>
              </a:r>
              <a:r>
                <a:rPr lang="ko-KR" altLang="en-US" sz="800" dirty="0">
                  <a:latin typeface="+mn-ea"/>
                </a:rPr>
                <a:t>주</a:t>
              </a:r>
              <a:r>
                <a:rPr lang="en-US" altLang="ko-KR" sz="800" dirty="0">
                  <a:latin typeface="+mn-ea"/>
                </a:rPr>
                <a:t>)</a:t>
              </a:r>
              <a:r>
                <a:rPr lang="ko-KR" altLang="en-US" sz="800" dirty="0">
                  <a:latin typeface="+mn-ea"/>
                </a:rPr>
                <a:t>현대훼미리타운</a:t>
              </a:r>
              <a:r>
                <a:rPr lang="en-US" altLang="ko-KR" sz="800" dirty="0">
                  <a:latin typeface="+mn-ea"/>
                </a:rPr>
                <a:t>(1987 ~ 1989</a:t>
              </a:r>
              <a:r>
                <a:rPr lang="ko-KR" altLang="en-US" sz="800" dirty="0">
                  <a:latin typeface="+mn-ea"/>
                </a:rPr>
                <a:t>년 </a:t>
              </a:r>
              <a:r>
                <a:rPr lang="en-US" altLang="ko-KR" sz="800" dirty="0">
                  <a:latin typeface="+mn-ea"/>
                </a:rPr>
                <a:t>/ </a:t>
              </a:r>
              <a:r>
                <a:rPr lang="ko-KR" altLang="en-US" sz="800" dirty="0">
                  <a:latin typeface="+mn-ea"/>
                </a:rPr>
                <a:t>전문</a:t>
              </a:r>
              <a:r>
                <a:rPr lang="en-US" altLang="ko-KR" sz="800" dirty="0">
                  <a:latin typeface="+mn-ea"/>
                </a:rPr>
                <a:t>MC</a:t>
              </a:r>
              <a:r>
                <a:rPr lang="ko-KR" altLang="en-US" sz="800" dirty="0">
                  <a:latin typeface="+mn-ea"/>
                </a:rPr>
                <a:t>로 활동</a:t>
              </a:r>
              <a:r>
                <a:rPr lang="en-US" altLang="ko-KR" sz="800" dirty="0">
                  <a:latin typeface="+mn-ea"/>
                </a:rPr>
                <a:t>,</a:t>
              </a:r>
              <a:r>
                <a:rPr lang="ko-KR" altLang="en-US" sz="800" dirty="0">
                  <a:latin typeface="+mn-ea"/>
                </a:rPr>
                <a:t> 사회체육</a:t>
              </a:r>
              <a:r>
                <a:rPr lang="en-US" altLang="ko-KR" sz="800" dirty="0">
                  <a:latin typeface="+mn-ea"/>
                </a:rPr>
                <a:t>, </a:t>
              </a:r>
              <a:r>
                <a:rPr lang="ko-KR" altLang="en-US" sz="800" dirty="0">
                  <a:latin typeface="+mn-ea"/>
                </a:rPr>
                <a:t>기업의 워크숍</a:t>
              </a:r>
              <a:r>
                <a:rPr lang="en-US" altLang="ko-KR" sz="800" dirty="0">
                  <a:latin typeface="+mn-ea"/>
                </a:rPr>
                <a:t>, </a:t>
              </a:r>
              <a:r>
                <a:rPr lang="ko-KR" altLang="en-US" sz="800" dirty="0">
                  <a:latin typeface="+mn-ea"/>
                </a:rPr>
                <a:t>관광</a:t>
              </a:r>
              <a:r>
                <a:rPr lang="en-US" altLang="ko-KR" sz="800" dirty="0">
                  <a:latin typeface="+mn-ea"/>
                </a:rPr>
                <a:t>, </a:t>
              </a:r>
              <a:r>
                <a:rPr lang="ko-KR" altLang="en-US" sz="800" dirty="0">
                  <a:latin typeface="+mn-ea"/>
                </a:rPr>
                <a:t>여행 업무 담당</a:t>
              </a:r>
              <a:r>
                <a:rPr lang="en-US" altLang="ko-KR" sz="800" dirty="0">
                  <a:latin typeface="+mn-ea"/>
                </a:rPr>
                <a:t>)</a:t>
              </a:r>
              <a:endParaRPr lang="ko-KR" altLang="en-US" sz="800" dirty="0">
                <a:latin typeface="+mn-ea"/>
              </a:endParaRPr>
            </a:p>
            <a:p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▶</a:t>
              </a:r>
              <a:r>
                <a:rPr lang="en-US" altLang="ko-KR" sz="800" b="1" dirty="0">
                  <a:latin typeface="HY동녘B" pitchFamily="18" charset="-127"/>
                  <a:ea typeface="HY동녘B" pitchFamily="18" charset="-127"/>
                </a:rPr>
                <a:t>1989</a:t>
              </a:r>
              <a:r>
                <a:rPr lang="ko-KR" altLang="en-US" sz="800" b="1" dirty="0">
                  <a:latin typeface="HY동녘B" pitchFamily="18" charset="-127"/>
                  <a:ea typeface="HY동녘B" pitchFamily="18" charset="-127"/>
                </a:rPr>
                <a:t>년 부일기획 설립</a:t>
              </a:r>
            </a:p>
            <a:p>
              <a:r>
                <a:rPr lang="ko-KR" altLang="en-US" sz="800" dirty="0"/>
                <a:t>▶</a:t>
              </a:r>
              <a:r>
                <a:rPr lang="en-US" altLang="ko-KR" sz="800" dirty="0">
                  <a:latin typeface="HY동녘B" pitchFamily="18" charset="-127"/>
                  <a:ea typeface="HY동녘B" pitchFamily="18" charset="-127"/>
                </a:rPr>
                <a:t>1990</a:t>
              </a:r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년대 초 </a:t>
              </a:r>
              <a:r>
                <a:rPr lang="en-US" altLang="ko-KR" sz="800" dirty="0"/>
                <a:t>: </a:t>
              </a:r>
              <a:r>
                <a:rPr lang="ko-KR" altLang="en-US" sz="800" dirty="0"/>
                <a:t>기업의 전진대회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체육대회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프로모션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홍보 행사 전문</a:t>
              </a:r>
              <a:endParaRPr lang="en-US" altLang="ko-KR" sz="800" dirty="0"/>
            </a:p>
            <a:p>
              <a:r>
                <a:rPr lang="ko-KR" altLang="en-US" sz="800" dirty="0"/>
                <a:t>                       </a:t>
              </a:r>
              <a:r>
                <a:rPr lang="en-US" altLang="ko-KR" sz="800" dirty="0"/>
                <a:t>(</a:t>
              </a:r>
              <a:r>
                <a:rPr lang="ko-KR" altLang="en-US" sz="800" dirty="0"/>
                <a:t>기업의 전사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그룹 체육대회를 음주문화 체육대회에서 비전 체육대회로 바꾸는데 일조한</a:t>
              </a:r>
              <a:r>
                <a:rPr lang="en-US" altLang="ko-KR" sz="800" dirty="0"/>
                <a:t> </a:t>
              </a:r>
              <a:r>
                <a:rPr lang="ko-KR" altLang="en-US" sz="800" dirty="0"/>
                <a:t>총감독</a:t>
              </a:r>
              <a:r>
                <a:rPr lang="en-US" altLang="ko-KR" sz="800" dirty="0"/>
                <a:t>)</a:t>
              </a:r>
              <a:endParaRPr lang="ko-KR" altLang="en-US" sz="800" dirty="0"/>
            </a:p>
            <a:p>
              <a:r>
                <a:rPr lang="ko-KR" altLang="en-US" sz="800" dirty="0"/>
                <a:t>▶</a:t>
              </a:r>
              <a:r>
                <a:rPr lang="en-US" altLang="ko-KR" sz="800" dirty="0">
                  <a:latin typeface="HY동녘B" pitchFamily="18" charset="-127"/>
                  <a:ea typeface="HY동녘B" pitchFamily="18" charset="-127"/>
                </a:rPr>
                <a:t>1990</a:t>
              </a:r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년대 중반 </a:t>
              </a:r>
              <a:r>
                <a:rPr lang="en-US" altLang="ko-KR" sz="800" dirty="0"/>
                <a:t>: </a:t>
              </a:r>
              <a:r>
                <a:rPr lang="ko-KR" altLang="en-US" sz="800" dirty="0"/>
                <a:t>프로스포츠 전문대행</a:t>
              </a:r>
              <a:r>
                <a:rPr lang="en-US" altLang="ko-KR" sz="800" dirty="0"/>
                <a:t>(</a:t>
              </a:r>
              <a:r>
                <a:rPr lang="ko-KR" altLang="en-US" sz="800" dirty="0"/>
                <a:t>농구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배구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씨름천하장사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야구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축구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아이스하키 등 스포츠 개막식</a:t>
              </a:r>
              <a:r>
                <a:rPr lang="en-US" altLang="ko-KR" sz="800" dirty="0"/>
                <a:t>,</a:t>
              </a:r>
              <a:r>
                <a:rPr lang="ko-KR" altLang="en-US" sz="800" dirty="0"/>
                <a:t> 올스타 전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시즌이벤트와 </a:t>
              </a:r>
              <a:r>
                <a:rPr lang="en-US" altLang="ko-KR" sz="800" dirty="0"/>
                <a:t>KBS, MBC, </a:t>
              </a:r>
            </a:p>
            <a:p>
              <a:r>
                <a:rPr lang="en-US" altLang="ko-KR" sz="800" dirty="0"/>
                <a:t>   SBS TV</a:t>
              </a:r>
              <a:r>
                <a:rPr lang="ko-KR" altLang="en-US" sz="800" dirty="0"/>
                <a:t> 스포츠 생방송 등의 현장 총감독으로 활동하면서 스포츠계의 변화를 주도하여 새로운 변화의 작품을 정착시키는데 일조하였던 총감독</a:t>
              </a:r>
              <a:r>
                <a:rPr lang="en-US" altLang="ko-KR" sz="800" dirty="0"/>
                <a:t>) </a:t>
              </a:r>
              <a:endParaRPr lang="ko-KR" altLang="en-US" sz="800" dirty="0"/>
            </a:p>
            <a:p>
              <a:r>
                <a:rPr lang="ko-KR" altLang="en-US" sz="800" dirty="0"/>
                <a:t>▶</a:t>
              </a:r>
              <a:r>
                <a:rPr lang="en-US" altLang="ko-KR" sz="800" dirty="0">
                  <a:latin typeface="HY동녘B" pitchFamily="18" charset="-127"/>
                  <a:ea typeface="HY동녘B" pitchFamily="18" charset="-127"/>
                </a:rPr>
                <a:t>1990</a:t>
              </a:r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년대 후반 </a:t>
              </a:r>
              <a:r>
                <a:rPr lang="en-US" altLang="ko-KR" sz="800" dirty="0"/>
                <a:t>: ▹</a:t>
              </a:r>
              <a:r>
                <a:rPr lang="ko-KR" altLang="en-US" sz="800" dirty="0"/>
                <a:t>방송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언론사의 전문대행</a:t>
              </a:r>
              <a:r>
                <a:rPr lang="en-US" altLang="ko-KR" sz="800" dirty="0"/>
                <a:t>(</a:t>
              </a:r>
              <a:r>
                <a:rPr lang="ko-KR" altLang="en-US" sz="800" dirty="0"/>
                <a:t>야외 행사에 </a:t>
              </a:r>
              <a:r>
                <a:rPr lang="en-US" altLang="ko-KR" sz="800" dirty="0"/>
                <a:t>TV </a:t>
              </a:r>
              <a:r>
                <a:rPr lang="ko-KR" altLang="en-US" sz="800" dirty="0"/>
                <a:t>및 </a:t>
              </a:r>
              <a:r>
                <a:rPr lang="en-US" altLang="ko-KR" sz="800" dirty="0"/>
                <a:t>Radio </a:t>
              </a:r>
              <a:r>
                <a:rPr lang="ko-KR" altLang="en-US" sz="800" dirty="0"/>
                <a:t>공개방송을 도입하여 정착시키고 </a:t>
              </a:r>
            </a:p>
            <a:p>
              <a:r>
                <a:rPr lang="ko-KR" altLang="en-US" sz="800" dirty="0"/>
                <a:t>    현장에서 진두 지휘하며 활동한 총감독 </a:t>
              </a:r>
              <a:r>
                <a:rPr lang="en-US" altLang="ko-KR" sz="800" dirty="0"/>
                <a:t>/ </a:t>
              </a:r>
              <a:r>
                <a:rPr lang="ko-KR" altLang="en-US" sz="800" dirty="0"/>
                <a:t>언론사 프로모션 행사 전문 대행</a:t>
              </a:r>
              <a:r>
                <a:rPr lang="en-US" altLang="ko-KR" sz="800" dirty="0"/>
                <a:t>)</a:t>
              </a:r>
              <a:endParaRPr lang="ko-KR" altLang="en-US" sz="800" dirty="0"/>
            </a:p>
            <a:p>
              <a:r>
                <a:rPr lang="ko-KR" altLang="en-US" sz="800" dirty="0"/>
                <a:t>▶</a:t>
              </a:r>
              <a:r>
                <a:rPr lang="en-US" altLang="ko-KR" sz="800" dirty="0">
                  <a:latin typeface="HY동녘B" pitchFamily="18" charset="-127"/>
                  <a:ea typeface="HY동녘B" pitchFamily="18" charset="-127"/>
                </a:rPr>
                <a:t>2000</a:t>
              </a:r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년대 초반</a:t>
              </a:r>
              <a:r>
                <a:rPr lang="en-US" altLang="ko-KR" sz="800" dirty="0">
                  <a:latin typeface="HY동녘B" pitchFamily="18" charset="-127"/>
                  <a:ea typeface="HY동녘B" pitchFamily="18" charset="-127"/>
                </a:rPr>
                <a:t>~</a:t>
              </a:r>
              <a:r>
                <a:rPr lang="ko-KR" altLang="en-US" sz="800" dirty="0">
                  <a:latin typeface="HY동녘B" pitchFamily="18" charset="-127"/>
                  <a:ea typeface="HY동녘B" pitchFamily="18" charset="-127"/>
                </a:rPr>
                <a:t>현재 </a:t>
              </a:r>
              <a:r>
                <a:rPr lang="en-US" altLang="ko-KR" sz="800" dirty="0"/>
                <a:t>: ▹</a:t>
              </a:r>
              <a:r>
                <a:rPr lang="ko-KR" altLang="en-US" sz="800" dirty="0"/>
                <a:t>축제 전문 기획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연출</a:t>
              </a:r>
              <a:r>
                <a:rPr lang="en-US" altLang="ko-KR" sz="800" dirty="0"/>
                <a:t>(</a:t>
              </a:r>
              <a:r>
                <a:rPr lang="ko-KR" altLang="en-US" sz="800" dirty="0"/>
                <a:t>축제 전문 대행사로서 전국의 축제 분석 및 기획</a:t>
              </a:r>
              <a:r>
                <a:rPr lang="en-US" altLang="ko-KR" sz="800" dirty="0"/>
                <a:t>, </a:t>
              </a:r>
              <a:r>
                <a:rPr lang="ko-KR" altLang="en-US" sz="800" dirty="0"/>
                <a:t>연출</a:t>
              </a:r>
              <a:r>
                <a:rPr lang="en-US" altLang="ko-KR" sz="800" dirty="0"/>
                <a:t>) </a:t>
              </a:r>
              <a:endParaRPr lang="ko-KR" altLang="en-US" sz="800" dirty="0"/>
            </a:p>
            <a:p>
              <a:r>
                <a:rPr lang="ko-KR" altLang="en-US" sz="800" dirty="0"/>
                <a:t>    전국의 축제를 분석하고 컨설팅과 개발 및 심사위원으로 활동하며 축제에 종합연출 및 총감독 제도를 도입하여 정착시킨 총감독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296144" y="715378"/>
              <a:ext cx="5832648" cy="1860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800" dirty="0">
                  <a:latin typeface="+mn-ea"/>
                </a:rPr>
                <a:t>▶ </a:t>
              </a:r>
              <a:r>
                <a:rPr lang="en-US" altLang="ko-KR" sz="800" b="1" dirty="0">
                  <a:latin typeface="+mn-ea"/>
                </a:rPr>
                <a:t>1962</a:t>
              </a:r>
              <a:r>
                <a:rPr lang="ko-KR" altLang="en-US" sz="800" b="1" dirty="0">
                  <a:latin typeface="+mn-ea"/>
                </a:rPr>
                <a:t>년 충북 충주시 출생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800" dirty="0">
                  <a:latin typeface="+mn-ea"/>
                </a:rPr>
                <a:t>    용인대학교 태권도학과</a:t>
              </a:r>
              <a:r>
                <a:rPr lang="en-US" altLang="ko-KR" sz="800" dirty="0">
                  <a:latin typeface="+mn-ea"/>
                </a:rPr>
                <a:t>(</a:t>
              </a:r>
              <a:r>
                <a:rPr lang="ko-KR" altLang="en-US" sz="800" dirty="0">
                  <a:latin typeface="+mn-ea"/>
                </a:rPr>
                <a:t>태권도전공</a:t>
              </a:r>
              <a:r>
                <a:rPr lang="en-US" altLang="ko-KR" sz="800" dirty="0">
                  <a:latin typeface="+mn-ea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>
                  <a:solidFill>
                    <a:srgbClr val="110284"/>
                  </a:solidFill>
                  <a:latin typeface="+mn-ea"/>
                </a:rPr>
                <a:t>    </a:t>
              </a:r>
              <a:r>
                <a:rPr lang="ko-KR" altLang="en-US" sz="800" b="1" dirty="0" err="1">
                  <a:solidFill>
                    <a:srgbClr val="110284"/>
                  </a:solidFill>
                  <a:latin typeface="+mn-ea"/>
                </a:rPr>
                <a:t>경희대학교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 관광대학원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 </a:t>
              </a:r>
              <a:r>
                <a:rPr lang="ko-KR" altLang="en-US" sz="800" b="1" dirty="0" err="1">
                  <a:solidFill>
                    <a:srgbClr val="110284"/>
                  </a:solidFill>
                  <a:latin typeface="+mn-ea"/>
                </a:rPr>
                <a:t>컨벤션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 전시 경영학과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(</a:t>
              </a:r>
              <a:r>
                <a:rPr lang="ko-KR" altLang="en-US" sz="800" b="1" dirty="0" err="1">
                  <a:solidFill>
                    <a:srgbClr val="110284"/>
                  </a:solidFill>
                  <a:latin typeface="+mn-ea"/>
                </a:rPr>
                <a:t>관광학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 석사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). 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안양대학교 일반대학원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 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관광경영학과 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(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축제박사과정 수료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800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    </a:t>
              </a:r>
              <a:r>
                <a:rPr lang="ko-KR" altLang="en-US" sz="800" b="1" dirty="0" err="1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제이비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축제연구소 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(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축제 연구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·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개발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·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자문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·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컨설팅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·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심사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·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기획전문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·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총감독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) (</a:t>
              </a:r>
              <a:r>
                <a:rPr lang="ko-KR" altLang="en-US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등록번호 </a:t>
              </a:r>
              <a:r>
                <a:rPr lang="en-US" altLang="ko-KR" sz="800" b="1" dirty="0">
                  <a:solidFill>
                    <a:srgbClr val="110284"/>
                  </a:solidFill>
                  <a:latin typeface="HY수평선B" pitchFamily="18" charset="-127"/>
                  <a:ea typeface="HY수평선B" pitchFamily="18" charset="-127"/>
                </a:rPr>
                <a:t>: 303-11-10788)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>
                  <a:latin typeface="+mn-ea"/>
                </a:rPr>
                <a:t>    ㈜</a:t>
              </a:r>
              <a:r>
                <a:rPr lang="ko-KR" altLang="en-US" sz="800" dirty="0" err="1">
                  <a:latin typeface="+mn-ea"/>
                </a:rPr>
                <a:t>제이비</a:t>
              </a:r>
              <a:r>
                <a:rPr lang="en-US" altLang="ko-KR" sz="800" dirty="0">
                  <a:latin typeface="+mn-ea"/>
                </a:rPr>
                <a:t> </a:t>
              </a:r>
              <a:r>
                <a:rPr lang="ko-KR" altLang="en-US" sz="800" dirty="0" err="1">
                  <a:latin typeface="+mn-ea"/>
                </a:rPr>
                <a:t>컴즈</a:t>
              </a:r>
              <a:r>
                <a:rPr lang="ko-KR" altLang="en-US" sz="800" dirty="0">
                  <a:latin typeface="+mn-ea"/>
                </a:rPr>
                <a:t> </a:t>
              </a:r>
              <a:r>
                <a:rPr lang="en-US" altLang="ko-KR" sz="800" dirty="0">
                  <a:latin typeface="+mn-ea"/>
                </a:rPr>
                <a:t>(</a:t>
              </a:r>
              <a:r>
                <a:rPr lang="ko-KR" altLang="en-US" sz="800" dirty="0">
                  <a:latin typeface="+mn-ea"/>
                </a:rPr>
                <a:t>축제</a:t>
              </a:r>
              <a:r>
                <a:rPr lang="en-US" altLang="ko-KR" sz="800" dirty="0">
                  <a:latin typeface="+mn-ea"/>
                </a:rPr>
                <a:t>·</a:t>
              </a:r>
              <a:r>
                <a:rPr lang="ko-KR" altLang="en-US" sz="800" dirty="0">
                  <a:latin typeface="+mn-ea"/>
                </a:rPr>
                <a:t>스포츠</a:t>
              </a:r>
              <a:r>
                <a:rPr lang="en-US" altLang="ko-KR" sz="800" dirty="0">
                  <a:latin typeface="+mn-ea"/>
                </a:rPr>
                <a:t>·</a:t>
              </a:r>
              <a:r>
                <a:rPr lang="ko-KR" altLang="en-US" sz="800" dirty="0">
                  <a:latin typeface="+mn-ea"/>
                </a:rPr>
                <a:t>프로모션</a:t>
              </a:r>
              <a:r>
                <a:rPr lang="en-US" altLang="ko-KR" sz="800" dirty="0">
                  <a:latin typeface="+mn-ea"/>
                </a:rPr>
                <a:t>·</a:t>
              </a:r>
              <a:r>
                <a:rPr lang="ko-KR" altLang="en-US" sz="800" dirty="0">
                  <a:latin typeface="+mn-ea"/>
                </a:rPr>
                <a:t>컨벤션</a:t>
              </a:r>
              <a:r>
                <a:rPr lang="en-US" altLang="ko-KR" sz="800" dirty="0">
                  <a:latin typeface="+mn-ea"/>
                </a:rPr>
                <a:t>·</a:t>
              </a:r>
              <a:r>
                <a:rPr lang="ko-KR" altLang="en-US" sz="800" dirty="0">
                  <a:latin typeface="+mn-ea"/>
                </a:rPr>
                <a:t>전시이벤트</a:t>
              </a:r>
              <a:r>
                <a:rPr lang="en-US" altLang="ko-KR" sz="800" dirty="0">
                  <a:latin typeface="+mn-ea"/>
                </a:rPr>
                <a:t>) (</a:t>
              </a:r>
              <a:r>
                <a:rPr lang="ko-KR" altLang="en-US" sz="800" dirty="0">
                  <a:latin typeface="+mn-ea"/>
                </a:rPr>
                <a:t>등록번호 </a:t>
              </a:r>
              <a:r>
                <a:rPr lang="en-US" altLang="ko-KR" sz="800" dirty="0">
                  <a:latin typeface="+mn-ea"/>
                </a:rPr>
                <a:t>: 206-86-69130)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>
                  <a:latin typeface="+mn-ea"/>
                </a:rPr>
                <a:t>    ㈜</a:t>
              </a:r>
              <a:r>
                <a:rPr lang="ko-KR" altLang="en-US" sz="800" dirty="0" err="1">
                  <a:latin typeface="+mn-ea"/>
                </a:rPr>
                <a:t>제이비</a:t>
              </a:r>
              <a:r>
                <a:rPr lang="en-US" altLang="ko-KR" sz="800" dirty="0">
                  <a:latin typeface="+mn-ea"/>
                </a:rPr>
                <a:t> </a:t>
              </a:r>
              <a:r>
                <a:rPr lang="ko-KR" altLang="en-US" sz="800" dirty="0" err="1">
                  <a:latin typeface="+mn-ea"/>
                </a:rPr>
                <a:t>엔텀</a:t>
              </a:r>
              <a:r>
                <a:rPr lang="ko-KR" altLang="en-US" sz="800" dirty="0">
                  <a:latin typeface="+mn-ea"/>
                </a:rPr>
                <a:t> </a:t>
              </a:r>
              <a:r>
                <a:rPr lang="en-US" altLang="ko-KR" sz="800" dirty="0">
                  <a:latin typeface="+mn-ea"/>
                </a:rPr>
                <a:t>(</a:t>
              </a:r>
              <a:r>
                <a:rPr lang="ko-KR" altLang="en-US" sz="800" dirty="0">
                  <a:latin typeface="+mn-ea"/>
                </a:rPr>
                <a:t>음반</a:t>
              </a:r>
              <a:r>
                <a:rPr lang="en-US" altLang="ko-KR" sz="800" dirty="0">
                  <a:latin typeface="+mn-ea"/>
                </a:rPr>
                <a:t>,</a:t>
              </a:r>
              <a:r>
                <a:rPr lang="ko-KR" altLang="en-US" sz="800" dirty="0">
                  <a:latin typeface="+mn-ea"/>
                </a:rPr>
                <a:t>공연매니지먼트 및 에이전시</a:t>
              </a:r>
              <a:r>
                <a:rPr lang="en-US" altLang="ko-KR" sz="800" dirty="0">
                  <a:latin typeface="+mn-ea"/>
                </a:rPr>
                <a:t>)  (</a:t>
              </a:r>
              <a:r>
                <a:rPr lang="ko-KR" altLang="en-US" sz="800" dirty="0">
                  <a:latin typeface="+mn-ea"/>
                </a:rPr>
                <a:t>등록번호 </a:t>
              </a:r>
              <a:r>
                <a:rPr lang="en-US" altLang="ko-KR" sz="800" dirty="0">
                  <a:latin typeface="+mn-ea"/>
                </a:rPr>
                <a:t>: 206-86-69159)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800" dirty="0">
                  <a:latin typeface="+mn-ea"/>
                </a:rPr>
                <a:t>▶ </a:t>
              </a:r>
              <a:r>
                <a:rPr lang="ko-KR" altLang="en-US" sz="800" b="1" dirty="0">
                  <a:latin typeface="HY동녘B" pitchFamily="18" charset="-127"/>
                  <a:ea typeface="HY동녘B" pitchFamily="18" charset="-127"/>
                </a:rPr>
                <a:t>축제 자문위원 및 심사위원</a:t>
              </a:r>
              <a:endParaRPr lang="en-US" altLang="ko-KR" sz="800" b="1" dirty="0">
                <a:latin typeface="HY동녘B" pitchFamily="18" charset="-127"/>
                <a:ea typeface="HY동녘B" pitchFamily="18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800" dirty="0">
                  <a:latin typeface="+mn-ea"/>
                </a:rPr>
                <a:t>    </a:t>
              </a:r>
              <a:r>
                <a:rPr lang="en-US" altLang="ko-KR" sz="800" dirty="0">
                  <a:latin typeface="+mn-ea"/>
                </a:rPr>
                <a:t>16</a:t>
              </a:r>
              <a:r>
                <a:rPr lang="ko-KR" altLang="en-US" sz="800" dirty="0">
                  <a:latin typeface="+mn-ea"/>
                </a:rPr>
                <a:t>고성공룡엑스포</a:t>
              </a:r>
              <a:r>
                <a:rPr lang="en-US" altLang="ko-KR" sz="800" dirty="0">
                  <a:latin typeface="+mn-ea"/>
                </a:rPr>
                <a:t>, 15 </a:t>
              </a:r>
              <a:r>
                <a:rPr lang="ko-KR" altLang="en-US" sz="800" dirty="0" err="1">
                  <a:latin typeface="+mn-ea"/>
                </a:rPr>
                <a:t>진주논개축제</a:t>
              </a:r>
              <a:r>
                <a:rPr lang="en-US" altLang="ko-KR" sz="800" dirty="0">
                  <a:latin typeface="+mn-ea"/>
                </a:rPr>
                <a:t>, 15 </a:t>
              </a:r>
              <a:r>
                <a:rPr lang="ko-KR" altLang="en-US" sz="800" dirty="0" err="1">
                  <a:latin typeface="+mn-ea"/>
                </a:rPr>
                <a:t>순창장류축제</a:t>
              </a:r>
              <a:r>
                <a:rPr lang="en-US" altLang="ko-KR" sz="800" dirty="0">
                  <a:latin typeface="+mn-ea"/>
                </a:rPr>
                <a:t>, , 15~16 </a:t>
              </a:r>
              <a:r>
                <a:rPr lang="ko-KR" altLang="en-US" sz="800" dirty="0">
                  <a:latin typeface="+mn-ea"/>
                </a:rPr>
                <a:t>울진축제</a:t>
              </a:r>
              <a:r>
                <a:rPr lang="en-US" altLang="ko-KR" sz="800" dirty="0">
                  <a:latin typeface="+mn-ea"/>
                </a:rPr>
                <a:t>(</a:t>
              </a:r>
              <a:r>
                <a:rPr lang="ko-KR" altLang="en-US" sz="800" dirty="0">
                  <a:latin typeface="+mn-ea"/>
                </a:rPr>
                <a:t>집행위원</a:t>
              </a:r>
              <a:r>
                <a:rPr lang="en-US" altLang="ko-KR" sz="800" dirty="0">
                  <a:latin typeface="+mn-ea"/>
                </a:rPr>
                <a:t>), </a:t>
              </a:r>
              <a:r>
                <a:rPr lang="ko-KR" altLang="en-US" sz="800" dirty="0" err="1">
                  <a:latin typeface="+mn-ea"/>
                </a:rPr>
                <a:t>태백산눈축제</a:t>
              </a:r>
              <a:r>
                <a:rPr lang="en-US" altLang="ko-KR" sz="800" dirty="0">
                  <a:latin typeface="+mn-ea"/>
                </a:rPr>
                <a:t>, </a:t>
              </a:r>
              <a:r>
                <a:rPr lang="ko-KR" altLang="en-US" sz="800" dirty="0">
                  <a:latin typeface="+mn-ea"/>
                </a:rPr>
                <a:t>강경젓갈축제</a:t>
              </a:r>
              <a:r>
                <a:rPr lang="en-US" altLang="ko-KR" sz="800" dirty="0">
                  <a:latin typeface="+mn-ea"/>
                </a:rPr>
                <a:t>,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>
                  <a:latin typeface="+mn-ea"/>
                </a:rPr>
                <a:t>    </a:t>
              </a:r>
              <a:r>
                <a:rPr lang="ko-KR" altLang="en-US" sz="800" dirty="0">
                  <a:latin typeface="+mn-ea"/>
                </a:rPr>
                <a:t>목포해양축제</a:t>
              </a:r>
              <a:r>
                <a:rPr lang="en-US" altLang="ko-KR" sz="800" dirty="0">
                  <a:latin typeface="+mn-ea"/>
                </a:rPr>
                <a:t>,</a:t>
              </a:r>
              <a:r>
                <a:rPr lang="ko-KR" altLang="en-US" sz="800" dirty="0" err="1">
                  <a:latin typeface="+mn-ea"/>
                </a:rPr>
                <a:t>태백산눈축제</a:t>
              </a:r>
              <a:r>
                <a:rPr lang="en-US" altLang="ko-KR" sz="800" dirty="0">
                  <a:latin typeface="+mn-ea"/>
                </a:rPr>
                <a:t>, </a:t>
              </a:r>
              <a:r>
                <a:rPr lang="ko-KR" altLang="en-US" sz="800" dirty="0">
                  <a:latin typeface="+mn-ea"/>
                </a:rPr>
                <a:t>성주생명문화축제</a:t>
              </a:r>
              <a:r>
                <a:rPr lang="en-US" altLang="ko-KR" sz="800" dirty="0">
                  <a:latin typeface="+mn-ea"/>
                </a:rPr>
                <a:t>, </a:t>
              </a:r>
              <a:r>
                <a:rPr lang="ko-KR" altLang="en-US" sz="800" dirty="0" err="1">
                  <a:latin typeface="+mn-ea"/>
                </a:rPr>
                <a:t>명량대첩축제</a:t>
              </a:r>
              <a:r>
                <a:rPr lang="ko-KR" altLang="en-US" sz="800" dirty="0">
                  <a:latin typeface="+mn-ea"/>
                </a:rPr>
                <a:t> 등의 자문위원 및 심사위원</a:t>
              </a:r>
              <a:endParaRPr lang="en-US" altLang="ko-KR" sz="8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   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 태안레저관광도시 축제분야 자문위원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(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문화체육관광부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,</a:t>
              </a:r>
              <a:r>
                <a:rPr lang="ko-KR" altLang="en-US" sz="800" b="1" dirty="0">
                  <a:solidFill>
                    <a:srgbClr val="110284"/>
                  </a:solidFill>
                  <a:latin typeface="+mn-ea"/>
                </a:rPr>
                <a:t>한국관광공사</a:t>
              </a: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),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b="1" dirty="0">
                  <a:solidFill>
                    <a:srgbClr val="110284"/>
                  </a:solidFill>
                  <a:latin typeface="+mn-ea"/>
                </a:rPr>
                <a:t>    </a:t>
              </a:r>
              <a:endParaRPr lang="en-US" altLang="ko-KR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44624" y="3995936"/>
            <a:ext cx="2924944" cy="199407"/>
          </a:xfrm>
          <a:prstGeom prst="rect">
            <a:avLst/>
          </a:prstGeom>
          <a:solidFill>
            <a:srgbClr val="8E8E8E"/>
          </a:solidFill>
          <a:ln>
            <a:solidFill>
              <a:srgbClr val="8E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/>
              <a:t>박종부 총감독이 진두지휘 한 주요실적</a:t>
            </a:r>
            <a:endParaRPr lang="en-US" altLang="ko-KR" sz="1000" b="1" dirty="0"/>
          </a:p>
        </p:txBody>
      </p:sp>
      <p:sp>
        <p:nvSpPr>
          <p:cNvPr id="15" name="직사각형 14"/>
          <p:cNvSpPr/>
          <p:nvPr/>
        </p:nvSpPr>
        <p:spPr>
          <a:xfrm>
            <a:off x="0" y="60930"/>
            <a:ext cx="6858000" cy="9083070"/>
          </a:xfrm>
          <a:prstGeom prst="rect">
            <a:avLst/>
          </a:prstGeom>
          <a:noFill/>
          <a:ln w="63500">
            <a:solidFill>
              <a:srgbClr val="8E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415016"/>
            <a:ext cx="4077072" cy="199407"/>
          </a:xfrm>
          <a:prstGeom prst="rect">
            <a:avLst/>
          </a:prstGeom>
          <a:solidFill>
            <a:srgbClr val="8E8E8E"/>
          </a:solidFill>
          <a:ln>
            <a:solidFill>
              <a:srgbClr val="8E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200" b="1" dirty="0" err="1">
                <a:solidFill>
                  <a:schemeClr val="bg1"/>
                </a:solidFill>
                <a:latin typeface="+mn-ea"/>
              </a:rPr>
              <a:t>제이비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 축제연구소 박종부 총감독의 연대별 활동사항</a:t>
            </a:r>
            <a:endParaRPr lang="en-US" altLang="ko-KR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6858000" cy="251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95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4904" y="56982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박종부 총감독 프로필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3"/>
          <a:stretch/>
        </p:blipFill>
        <p:spPr>
          <a:xfrm>
            <a:off x="0" y="-1478"/>
            <a:ext cx="1772816" cy="391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672" y="2123728"/>
            <a:ext cx="668032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dirty="0">
                <a:solidFill>
                  <a:srgbClr val="FF0000"/>
                </a:solidFill>
                <a:latin typeface="+mn-ea"/>
              </a:rPr>
              <a:t>평가위원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sz="800" b="1" dirty="0">
                <a:solidFill>
                  <a:srgbClr val="110284"/>
                </a:solidFill>
                <a:latin typeface="+mn-ea"/>
              </a:rPr>
              <a:t> </a:t>
            </a:r>
            <a:r>
              <a:rPr lang="ko-KR" altLang="en-US" sz="800" b="1" dirty="0">
                <a:latin typeface="+mn-ea"/>
              </a:rPr>
              <a:t>서울시축제 현장평가위원</a:t>
            </a:r>
            <a:r>
              <a:rPr lang="en-US" altLang="ko-KR" sz="800" b="1" dirty="0">
                <a:latin typeface="+mn-ea"/>
              </a:rPr>
              <a:t>,</a:t>
            </a:r>
            <a:r>
              <a:rPr lang="ko-KR" altLang="en-US" sz="800" b="1" dirty="0">
                <a:latin typeface="+mn-ea"/>
              </a:rPr>
              <a:t>경기도 축제 현장 평가 위원 엮임</a:t>
            </a:r>
            <a:endParaRPr lang="en-US" altLang="ko-KR" sz="8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논      문</a:t>
            </a:r>
            <a:r>
              <a:rPr lang="en-US" altLang="ko-KR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en-US" altLang="ko-KR" sz="800" dirty="0"/>
              <a:t>1)</a:t>
            </a:r>
            <a:r>
              <a:rPr lang="ko-KR" altLang="en-US" sz="800" dirty="0"/>
              <a:t>지역축제 체험요소가 축제 이미지 지역 </a:t>
            </a:r>
            <a:r>
              <a:rPr lang="ko-KR" altLang="en-US" sz="800" dirty="0" err="1"/>
              <a:t>애호도에</a:t>
            </a:r>
            <a:r>
              <a:rPr lang="ko-KR" altLang="en-US" sz="800" dirty="0"/>
              <a:t> 미치는 영향에 관한 연구 </a:t>
            </a:r>
            <a:r>
              <a:rPr lang="en-US" altLang="ko-KR" sz="800" dirty="0"/>
              <a:t>: (</a:t>
            </a:r>
            <a:r>
              <a:rPr lang="ko-KR" altLang="en-US" sz="800" dirty="0"/>
              <a:t>안성남사당 </a:t>
            </a:r>
            <a:r>
              <a:rPr lang="ko-KR" altLang="en-US" sz="800" dirty="0" err="1"/>
              <a:t>바우덕이</a:t>
            </a:r>
            <a:r>
              <a:rPr lang="ko-KR" altLang="en-US" sz="800" dirty="0"/>
              <a:t> 축제를 중심으로</a:t>
            </a:r>
            <a:r>
              <a:rPr lang="en-US" altLang="ko-KR" sz="800" dirty="0"/>
              <a:t>)</a:t>
            </a:r>
            <a:endParaRPr lang="ko-KR" altLang="en-US" sz="800" dirty="0"/>
          </a:p>
          <a:p>
            <a:pPr fontAlgn="base"/>
            <a:r>
              <a:rPr lang="en-US" altLang="ko-KR" sz="800" dirty="0"/>
              <a:t>             2)</a:t>
            </a:r>
            <a:r>
              <a:rPr lang="ko-KR" altLang="en-US" sz="800" dirty="0"/>
              <a:t>지역축제 품질인식이 지역브랜드자산 축제 성과 및 지역 </a:t>
            </a:r>
            <a:r>
              <a:rPr lang="ko-KR" altLang="en-US" sz="800" dirty="0" err="1"/>
              <a:t>애호도에</a:t>
            </a:r>
            <a:r>
              <a:rPr lang="ko-KR" altLang="en-US" sz="800" dirty="0"/>
              <a:t> 미치는 영향 </a:t>
            </a:r>
            <a:r>
              <a:rPr lang="en-US" altLang="ko-KR" sz="800" dirty="0"/>
              <a:t>(</a:t>
            </a:r>
            <a:r>
              <a:rPr lang="ko-KR" altLang="en-US" sz="800" dirty="0"/>
              <a:t>축제 유형에 따른 비교 중심으로</a:t>
            </a:r>
            <a:r>
              <a:rPr lang="en-US" altLang="ko-KR" sz="800" dirty="0"/>
              <a:t>)</a:t>
            </a:r>
            <a:r>
              <a:rPr lang="en-US" altLang="ko-KR" sz="800" b="1" dirty="0">
                <a:solidFill>
                  <a:srgbClr val="110284"/>
                </a:solidFill>
                <a:latin typeface="+mn-ea"/>
              </a:rPr>
              <a:t> </a:t>
            </a:r>
          </a:p>
          <a:p>
            <a:pPr fontAlgn="base"/>
            <a:r>
              <a:rPr lang="ko-KR" altLang="en-US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저     서 </a:t>
            </a:r>
            <a:r>
              <a:rPr lang="en-US" altLang="ko-KR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축제현장스케치</a:t>
            </a:r>
            <a:r>
              <a:rPr lang="en-US" altLang="ko-KR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800" b="1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컬처플러스</a:t>
            </a:r>
            <a:r>
              <a:rPr lang="ko-KR" altLang="en-US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8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2017)</a:t>
            </a:r>
          </a:p>
        </p:txBody>
      </p:sp>
      <p:pic>
        <p:nvPicPr>
          <p:cNvPr id="17" name="Picture 4" descr="F:\00~17.JB컴즈자료모음집(제안서및운영내역서 등1231)\17JB컴즈자료모음집(원본1231)\17.(3)축제연구소업무\책 작업 파일 모음\8장 사진\신촌문화축제2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80" y="4037368"/>
            <a:ext cx="923509" cy="4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00~17.JB컴즈자료모음집(제안서및운영내역서 등1231)\17JB컴즈자료모음집(원본1231)\17.(3)축제연구소업무\책 작업 파일 모음\8장 사진\신촌문화축제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74" y="4036021"/>
            <a:ext cx="865754" cy="4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00~17.JB컴즈자료모음집(제안서및운영내역서 등1231)\17JB컴즈자료모음집(원본1231)\17.(3)축제연구소업무\책 작업 파일 모음\8장 사진\쇼_부일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49" y="6108600"/>
            <a:ext cx="842964" cy="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63453" r="26203" b="20445"/>
          <a:stretch/>
        </p:blipFill>
        <p:spPr bwMode="auto">
          <a:xfrm>
            <a:off x="5318131" y="6108600"/>
            <a:ext cx="747675" cy="5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23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849378"/>
            <a:ext cx="6858000" cy="84751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469" y="3105142"/>
            <a:ext cx="3657600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25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휴먼엑스포"/>
              </a:rPr>
              <a:t>제이비컴즈는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휴먼엑스포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294" y="3721333"/>
            <a:ext cx="5909130" cy="218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59305" algn="just">
              <a:lnSpc>
                <a:spcPct val="127699"/>
              </a:lnSpc>
              <a:spcBef>
                <a:spcPts val="105"/>
              </a:spcBef>
            </a:pP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여러분 곁에</a:t>
            </a:r>
            <a:r>
              <a:rPr sz="1800" b="1" spc="-140" dirty="0">
                <a:solidFill>
                  <a:srgbClr val="808080"/>
                </a:solidFill>
                <a:latin typeface="+mn-ea"/>
                <a:cs typeface="나눔고딕"/>
              </a:rPr>
              <a:t> 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자리합니다.  </a:t>
            </a:r>
            <a:endParaRPr lang="en-US" sz="1800" b="1" dirty="0">
              <a:solidFill>
                <a:srgbClr val="808080"/>
              </a:solidFill>
              <a:latin typeface="+mn-ea"/>
              <a:cs typeface="나눔고딕"/>
            </a:endParaRPr>
          </a:p>
          <a:p>
            <a:pPr marL="12700" marR="2059305" algn="just">
              <a:lnSpc>
                <a:spcPct val="127699"/>
              </a:lnSpc>
              <a:spcBef>
                <a:spcPts val="105"/>
              </a:spcBef>
            </a:pP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고객과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 함께</a:t>
            </a:r>
            <a:r>
              <a:rPr sz="1800" b="1" spc="-140" dirty="0">
                <a:solidFill>
                  <a:srgbClr val="808080"/>
                </a:solidFill>
                <a:latin typeface="+mn-ea"/>
                <a:cs typeface="나눔고딕"/>
              </a:rPr>
              <a:t> 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성장합니다.  </a:t>
            </a:r>
            <a:endParaRPr lang="en-US" sz="1800" b="1" dirty="0">
              <a:solidFill>
                <a:srgbClr val="808080"/>
              </a:solidFill>
              <a:latin typeface="+mn-ea"/>
              <a:cs typeface="나눔고딕"/>
            </a:endParaRPr>
          </a:p>
          <a:p>
            <a:pPr marL="12700" marR="2059305" algn="just">
              <a:lnSpc>
                <a:spcPct val="127699"/>
              </a:lnSpc>
              <a:spcBef>
                <a:spcPts val="105"/>
              </a:spcBef>
            </a:pP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고객제일을</a:t>
            </a:r>
            <a:r>
              <a:rPr sz="1800" b="1" spc="-90" dirty="0">
                <a:solidFill>
                  <a:srgbClr val="808080"/>
                </a:solidFill>
                <a:latin typeface="+mn-ea"/>
                <a:cs typeface="나눔고딕"/>
              </a:rPr>
              <a:t> </a:t>
            </a: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우선합니다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.</a:t>
            </a:r>
            <a:endParaRPr lang="en-US" sz="1800" b="1" dirty="0">
              <a:solidFill>
                <a:srgbClr val="808080"/>
              </a:solidFill>
              <a:latin typeface="+mn-ea"/>
              <a:cs typeface="나눔고딕"/>
            </a:endParaRPr>
          </a:p>
          <a:p>
            <a:pPr marL="12700" marR="2059305" algn="just">
              <a:lnSpc>
                <a:spcPct val="127699"/>
              </a:lnSpc>
              <a:spcBef>
                <a:spcPts val="105"/>
              </a:spcBef>
            </a:pP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작은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 소리도 </a:t>
            </a: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귀담아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 </a:t>
            </a: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듣겠습니</a:t>
            </a:r>
            <a:r>
              <a:rPr lang="ko-KR" altLang="en-US" sz="1800" b="1" dirty="0">
                <a:solidFill>
                  <a:srgbClr val="808080"/>
                </a:solidFill>
                <a:latin typeface="+mn-ea"/>
                <a:cs typeface="나눔고딕"/>
              </a:rPr>
              <a:t>다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.  </a:t>
            </a:r>
            <a:endParaRPr lang="en-US" sz="1800" b="1" dirty="0">
              <a:solidFill>
                <a:srgbClr val="808080"/>
              </a:solidFill>
              <a:latin typeface="+mn-ea"/>
              <a:cs typeface="나눔고딕"/>
            </a:endParaRPr>
          </a:p>
          <a:p>
            <a:pPr marL="12700" marR="923925">
              <a:lnSpc>
                <a:spcPts val="2770"/>
              </a:lnSpc>
              <a:spcBef>
                <a:spcPts val="185"/>
              </a:spcBef>
            </a:pP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고객에게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 기쁨을 안겨</a:t>
            </a:r>
            <a:r>
              <a:rPr sz="1800" b="1" spc="-165" dirty="0">
                <a:solidFill>
                  <a:srgbClr val="808080"/>
                </a:solidFill>
                <a:latin typeface="+mn-ea"/>
                <a:cs typeface="나눔고딕"/>
              </a:rPr>
              <a:t> 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드리겠습니다.</a:t>
            </a:r>
            <a:endParaRPr sz="1800" dirty="0">
              <a:latin typeface="+mn-ea"/>
              <a:cs typeface="나눔고딕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고객발전에 기여하는 원동력이 되고자</a:t>
            </a:r>
            <a:r>
              <a:rPr sz="1800" b="1" spc="-200" dirty="0">
                <a:solidFill>
                  <a:srgbClr val="808080"/>
                </a:solidFill>
                <a:latin typeface="+mn-ea"/>
                <a:cs typeface="나눔고딕"/>
              </a:rPr>
              <a:t> </a:t>
            </a:r>
            <a:r>
              <a:rPr sz="1800" b="1" dirty="0" err="1">
                <a:solidFill>
                  <a:srgbClr val="808080"/>
                </a:solidFill>
                <a:latin typeface="+mn-ea"/>
                <a:cs typeface="나눔고딕"/>
              </a:rPr>
              <a:t>합니다</a:t>
            </a:r>
            <a:r>
              <a:rPr sz="1800" b="1" dirty="0">
                <a:solidFill>
                  <a:srgbClr val="808080"/>
                </a:solidFill>
                <a:latin typeface="+mn-ea"/>
                <a:cs typeface="나눔고딕"/>
              </a:rPr>
              <a:t>.</a:t>
            </a:r>
            <a:endParaRPr sz="1800" dirty="0">
              <a:latin typeface="+mn-ea"/>
              <a:cs typeface="나눔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4450" y="3659592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575" y="8083179"/>
            <a:ext cx="28041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b="1" baseline="3703" dirty="0" err="1">
                <a:latin typeface="+mn-ea"/>
                <a:cs typeface="돋움체"/>
              </a:rPr>
              <a:t>株式會社</a:t>
            </a:r>
            <a:r>
              <a:rPr sz="2250" b="1" spc="-555" baseline="3703" dirty="0">
                <a:latin typeface="+mn-ea"/>
                <a:cs typeface="돋움체"/>
              </a:rPr>
              <a:t> </a:t>
            </a:r>
            <a:r>
              <a:rPr lang="en-US" sz="2250" b="1" spc="-555" baseline="3703" dirty="0">
                <a:latin typeface="+mn-ea"/>
                <a:cs typeface="돋움체"/>
              </a:rPr>
              <a:t> </a:t>
            </a:r>
            <a:r>
              <a:rPr lang="ko-KR" altLang="en-US" sz="1600" b="1" dirty="0" err="1">
                <a:latin typeface="+mn-ea"/>
                <a:cs typeface="나눔고딕"/>
              </a:rPr>
              <a:t>제이비컴즈</a:t>
            </a:r>
            <a:endParaRPr sz="1500" dirty="0">
              <a:latin typeface="+mn-ea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23642"/>
            <a:ext cx="6858000" cy="525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9540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37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3125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37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67217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37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03066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37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38916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37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51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32" y="1691680"/>
            <a:ext cx="3578136" cy="2146882"/>
          </a:xfrm>
        </p:spPr>
      </p:pic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260275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>
                <a:solidFill>
                  <a:schemeClr val="bg1"/>
                </a:solidFill>
                <a:latin typeface="+mn-ea"/>
              </a:rPr>
              <a:t>Vision &amp; </a:t>
            </a:r>
            <a:r>
              <a:rPr lang="ko-KR" altLang="en-US" sz="1500" b="1" dirty="0">
                <a:solidFill>
                  <a:schemeClr val="bg1"/>
                </a:solidFill>
                <a:latin typeface="+mn-ea"/>
              </a:rPr>
              <a:t>업무</a:t>
            </a:r>
            <a:endParaRPr lang="en-US" altLang="ko-KR" sz="15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88552" y="4734453"/>
            <a:ext cx="1904344" cy="172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550" y="43559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+mn-ea"/>
              </a:rPr>
              <a:t>제이비컴즈의</a:t>
            </a:r>
            <a:r>
              <a:rPr lang="ko-KR" altLang="en-US" b="1" dirty="0">
                <a:latin typeface="+mn-ea"/>
              </a:rPr>
              <a:t> 약속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672" y="477387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n-ea"/>
              </a:rPr>
              <a:t>시작하는 발걸음이 무거웠듯이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광고주와 고객 앞에 신임 있는 기획으로 대한민국의 문화를 책임지겠습니다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48061" y="5954683"/>
            <a:ext cx="2081370" cy="41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FESTIVAL EVENT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77492" y="5954682"/>
            <a:ext cx="4032448" cy="416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국제관광산업축제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문화체육관광부 </a:t>
            </a:r>
            <a:r>
              <a:rPr lang="ko-KR" altLang="en-US" sz="1100" dirty="0" err="1">
                <a:solidFill>
                  <a:schemeClr val="tx1"/>
                </a:solidFill>
                <a:latin typeface="+mn-ea"/>
              </a:rPr>
              <a:t>지정축제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 err="1">
                <a:solidFill>
                  <a:schemeClr val="tx1"/>
                </a:solidFill>
                <a:latin typeface="+mn-ea"/>
              </a:rPr>
              <a:t>지역문화제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 등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248061" y="6611660"/>
            <a:ext cx="2081370" cy="41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SHOW EVENT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577492" y="6611659"/>
            <a:ext cx="4032448" cy="416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 err="1">
                <a:solidFill>
                  <a:schemeClr val="tx1"/>
                </a:solidFill>
                <a:latin typeface="+mn-ea"/>
              </a:rPr>
              <a:t>방송연출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공개방송대행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공연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콘서트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패션쇼 연출 등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48061" y="7268637"/>
            <a:ext cx="2081370" cy="41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SPORTS EVENT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577492" y="7268636"/>
            <a:ext cx="4032448" cy="416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국제경기대회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전국 ∙ 도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민체육대회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프로스포츠 등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48061" y="7925614"/>
            <a:ext cx="2081370" cy="41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MICE &amp;           </a:t>
            </a:r>
          </a:p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      PROMOTION       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577492" y="7925613"/>
            <a:ext cx="4032448" cy="631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1.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기념식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시상식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국제회의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세미나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EXPO,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박람회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전시 등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2.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기업 프로모션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마케팅전략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신제품 발표회 등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3.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홍보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방송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언론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옥외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온라인 광고 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5C99BB-1022-21CB-8234-A2D92B7EC147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50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260275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>
                <a:solidFill>
                  <a:schemeClr val="bg1"/>
                </a:solidFill>
                <a:latin typeface="+mn-ea"/>
              </a:rPr>
              <a:t>JB COMZ HISTORY</a:t>
            </a: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1F35FC-E69F-39F4-3551-80526DB19BDB}"/>
              </a:ext>
            </a:extLst>
          </p:cNvPr>
          <p:cNvSpPr txBox="1"/>
          <p:nvPr/>
        </p:nvSpPr>
        <p:spPr>
          <a:xfrm>
            <a:off x="253210" y="1259632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100" dirty="0"/>
          </a:p>
        </p:txBody>
      </p:sp>
      <p:pic>
        <p:nvPicPr>
          <p:cNvPr id="1033" name="_x186792768">
            <a:extLst>
              <a:ext uri="{FF2B5EF4-FFF2-40B4-BE49-F238E27FC236}">
                <a16:creationId xmlns:a16="http://schemas.microsoft.com/office/drawing/2014/main" id="{1703E725-0175-CFDB-4213-A9261FD5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1" y="8214018"/>
            <a:ext cx="1201738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_x186791616">
            <a:extLst>
              <a:ext uri="{FF2B5EF4-FFF2-40B4-BE49-F238E27FC236}">
                <a16:creationId xmlns:a16="http://schemas.microsoft.com/office/drawing/2014/main" id="{D0667C8E-D388-715C-87DA-421CBB80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7" y="8222773"/>
            <a:ext cx="1531937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_x186792912">
            <a:extLst>
              <a:ext uri="{FF2B5EF4-FFF2-40B4-BE49-F238E27FC236}">
                <a16:creationId xmlns:a16="http://schemas.microsoft.com/office/drawing/2014/main" id="{842C3E10-ECDB-BE38-409F-A800D793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76" y="8224360"/>
            <a:ext cx="1487488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_x186792984">
            <a:extLst>
              <a:ext uri="{FF2B5EF4-FFF2-40B4-BE49-F238E27FC236}">
                <a16:creationId xmlns:a16="http://schemas.microsoft.com/office/drawing/2014/main" id="{D005F060-DBE3-A571-05E6-4AC7CEDF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30" y="8224360"/>
            <a:ext cx="13700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88BAC1-31A5-5574-FCC5-B7DBC3D28803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DB699BC-A565-A9FD-71CF-BA977D4684EE}"/>
              </a:ext>
            </a:extLst>
          </p:cNvPr>
          <p:cNvSpPr/>
          <p:nvPr/>
        </p:nvSpPr>
        <p:spPr>
          <a:xfrm>
            <a:off x="222084" y="1115617"/>
            <a:ext cx="2917785" cy="2470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25EDC7-CDC8-A342-78E4-FC0589CE03B4}"/>
              </a:ext>
            </a:extLst>
          </p:cNvPr>
          <p:cNvSpPr txBox="1"/>
          <p:nvPr/>
        </p:nvSpPr>
        <p:spPr>
          <a:xfrm>
            <a:off x="1547690" y="1691680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115329-99EF-FD2A-EF71-E4C011BCA07F}"/>
              </a:ext>
            </a:extLst>
          </p:cNvPr>
          <p:cNvSpPr txBox="1"/>
          <p:nvPr/>
        </p:nvSpPr>
        <p:spPr>
          <a:xfrm>
            <a:off x="222779" y="1115616"/>
            <a:ext cx="2315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1989.06.19. 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부일기획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이벤트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설립</a:t>
            </a:r>
            <a:endParaRPr lang="ko-KR" altLang="en-US" sz="11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577E507-FABF-74EA-F425-8ED429ADF6D2}"/>
              </a:ext>
            </a:extLst>
          </p:cNvPr>
          <p:cNvSpPr/>
          <p:nvPr/>
        </p:nvSpPr>
        <p:spPr>
          <a:xfrm>
            <a:off x="353013" y="1362324"/>
            <a:ext cx="6298787" cy="201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ADED1A-3277-B5C3-BF17-0ABE32A1E55B}"/>
              </a:ext>
            </a:extLst>
          </p:cNvPr>
          <p:cNvSpPr txBox="1"/>
          <p:nvPr/>
        </p:nvSpPr>
        <p:spPr>
          <a:xfrm>
            <a:off x="437941" y="1336835"/>
            <a:ext cx="3132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기업이벤트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체육대회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방송무용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치어리더 등</a:t>
            </a:r>
            <a:endParaRPr lang="ko-KR" alt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1977B6-C3FF-8C43-FE59-0B9E15009F4C}"/>
              </a:ext>
            </a:extLst>
          </p:cNvPr>
          <p:cNvSpPr txBox="1"/>
          <p:nvPr/>
        </p:nvSpPr>
        <p:spPr>
          <a:xfrm>
            <a:off x="260649" y="1789529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861B1E4-2B77-4E2E-AAE7-894520699D12}"/>
              </a:ext>
            </a:extLst>
          </p:cNvPr>
          <p:cNvSpPr/>
          <p:nvPr/>
        </p:nvSpPr>
        <p:spPr>
          <a:xfrm>
            <a:off x="222084" y="1635061"/>
            <a:ext cx="2917785" cy="2507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83C4F0-8F0B-75E6-A9E7-4496B6E6979F}"/>
              </a:ext>
            </a:extLst>
          </p:cNvPr>
          <p:cNvSpPr txBox="1"/>
          <p:nvPr/>
        </p:nvSpPr>
        <p:spPr>
          <a:xfrm>
            <a:off x="222779" y="16196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1990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년대 초반 활동</a:t>
            </a:r>
            <a:endParaRPr lang="ko-KR" altLang="en-US" sz="11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83488A7-3244-FE66-7812-5D5579570A69}"/>
              </a:ext>
            </a:extLst>
          </p:cNvPr>
          <p:cNvSpPr/>
          <p:nvPr/>
        </p:nvSpPr>
        <p:spPr>
          <a:xfrm>
            <a:off x="353014" y="1892221"/>
            <a:ext cx="6264778" cy="435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76DCA5-8EA2-4DBC-1D4F-82B2C8CB1A68}"/>
              </a:ext>
            </a:extLst>
          </p:cNvPr>
          <p:cNvSpPr txBox="1"/>
          <p:nvPr/>
        </p:nvSpPr>
        <p:spPr>
          <a:xfrm>
            <a:off x="360450" y="1907704"/>
            <a:ext cx="64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기업의 프로모션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마케팅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그룹 및 전사 체육대회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프로스포츠 등 기획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연출과 방송 무용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</a:t>
            </a:r>
            <a:r>
              <a:rPr lang="en-US" altLang="ko-KR" sz="9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치어리더 운영함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.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술판의 체육대회에서 화합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비전제시와 명랑운동회 형식의 체육문화 등으로 변화를 시킴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.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대한민국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10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대 기획사로 활동함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EAE176-96C7-8D0A-2576-29BB8AFC0E3A}"/>
              </a:ext>
            </a:extLst>
          </p:cNvPr>
          <p:cNvSpPr txBox="1"/>
          <p:nvPr/>
        </p:nvSpPr>
        <p:spPr>
          <a:xfrm>
            <a:off x="299213" y="2555776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8BC58152-3316-E860-8E85-353844D2C3AD}"/>
              </a:ext>
            </a:extLst>
          </p:cNvPr>
          <p:cNvSpPr/>
          <p:nvPr/>
        </p:nvSpPr>
        <p:spPr>
          <a:xfrm>
            <a:off x="260648" y="2380981"/>
            <a:ext cx="2917785" cy="2418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710DD5-3191-A19B-B90C-394F56B3488A}"/>
              </a:ext>
            </a:extLst>
          </p:cNvPr>
          <p:cNvSpPr txBox="1"/>
          <p:nvPr/>
        </p:nvSpPr>
        <p:spPr>
          <a:xfrm>
            <a:off x="261343" y="236617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1990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년대 중반 활동</a:t>
            </a:r>
            <a:endParaRPr lang="ko-KR" altLang="en-US" sz="11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D74A7D8-D0B6-4278-27FB-3DF96016F63C}"/>
              </a:ext>
            </a:extLst>
          </p:cNvPr>
          <p:cNvSpPr/>
          <p:nvPr/>
        </p:nvSpPr>
        <p:spPr>
          <a:xfrm>
            <a:off x="391578" y="2658469"/>
            <a:ext cx="6264778" cy="1342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B4E3AB-430F-036F-1BE4-28825F296C0C}"/>
              </a:ext>
            </a:extLst>
          </p:cNvPr>
          <p:cNvSpPr txBox="1"/>
          <p:nvPr/>
        </p:nvSpPr>
        <p:spPr>
          <a:xfrm>
            <a:off x="379734" y="2673951"/>
            <a:ext cx="64331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스포츠 대회 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TV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생방송 전문대행 연출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KBS TV, SBS TV, MBC TV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등의 스포츠 대형 행사인 농구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배구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</a:t>
            </a: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씨름 천하장사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야구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아이스하키 등 인기스포츠의 개막식과 올스타전의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TV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생방송에 있어 현장 총감독으로 참여하여 총괄기획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연출자로서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TV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빅스포츠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생방송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작품연출함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대형 스포츠대회 부일기획 타이틀 협찬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대형스포츠 대회인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SBS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아이스하키 대축제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(SBS TV 2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일간 경기 및 축하공연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생방송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/ Radio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공개방송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의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메인협찬사로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참여하여 부일기획컵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SBS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아이스하키 대축제 등 진행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축제 전문 참여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축제가 활성화되어 있지 않은 시대인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1995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년 명동 축제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대학로 축제에 밀려 어렵게 진행되던 신촌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문화축제를 맡아 기업 협찬 유치와 자비 투자로 메인 협찬사가 되어 서울 최고의 축제로 만듦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스포츠 전문대행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농구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배구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씨름 천하장사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야구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축구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아이스하키 등 인기스포츠의 개막식과 올스타전 및 시즌이벤트에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이벤트를 가미하여 비전 퍼포먼스와 어울림 축제 형태로 기획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연출하여 새로운 스포츠 문화를 정착시킴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05806C-5933-217D-4656-7E86D4E1EA37}"/>
              </a:ext>
            </a:extLst>
          </p:cNvPr>
          <p:cNvSpPr txBox="1"/>
          <p:nvPr/>
        </p:nvSpPr>
        <p:spPr>
          <a:xfrm>
            <a:off x="299213" y="4283968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A0363D75-229B-DC83-0FB7-4F3D819BEA25}"/>
              </a:ext>
            </a:extLst>
          </p:cNvPr>
          <p:cNvSpPr/>
          <p:nvPr/>
        </p:nvSpPr>
        <p:spPr>
          <a:xfrm>
            <a:off x="260648" y="4083332"/>
            <a:ext cx="2917785" cy="2680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1E88B6-5F92-3082-3ADF-0807912023D8}"/>
              </a:ext>
            </a:extLst>
          </p:cNvPr>
          <p:cNvSpPr txBox="1"/>
          <p:nvPr/>
        </p:nvSpPr>
        <p:spPr>
          <a:xfrm>
            <a:off x="261343" y="408333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1990</a:t>
            </a:r>
            <a:r>
              <a:rPr kumimoji="0" lang="ko-KR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년대 후반 활동</a:t>
            </a:r>
            <a:endParaRPr lang="ko-KR" altLang="en-US" sz="11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B42A094-6721-D561-F81A-32F38AB783CF}"/>
              </a:ext>
            </a:extLst>
          </p:cNvPr>
          <p:cNvSpPr/>
          <p:nvPr/>
        </p:nvSpPr>
        <p:spPr>
          <a:xfrm>
            <a:off x="391578" y="4381845"/>
            <a:ext cx="6264778" cy="51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FE3DB9-6D15-0AD2-0F54-AAA1C60D50DC}"/>
              </a:ext>
            </a:extLst>
          </p:cNvPr>
          <p:cNvSpPr txBox="1"/>
          <p:nvPr/>
        </p:nvSpPr>
        <p:spPr>
          <a:xfrm>
            <a:off x="332657" y="5209442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66DA270D-3CE7-CB19-711F-0BC7A550F482}"/>
              </a:ext>
            </a:extLst>
          </p:cNvPr>
          <p:cNvSpPr/>
          <p:nvPr/>
        </p:nvSpPr>
        <p:spPr>
          <a:xfrm>
            <a:off x="222084" y="4967754"/>
            <a:ext cx="2917785" cy="2597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C6CFB7-C794-5244-1EEC-C55DA1C7A692}"/>
              </a:ext>
            </a:extLst>
          </p:cNvPr>
          <p:cNvSpPr txBox="1"/>
          <p:nvPr/>
        </p:nvSpPr>
        <p:spPr>
          <a:xfrm>
            <a:off x="248604" y="496775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2000</a:t>
            </a:r>
            <a:r>
              <a:rPr lang="ko-KR" altLang="en-US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년대 초반 활동</a:t>
            </a:r>
            <a:endParaRPr lang="ko-KR" altLang="en-US" sz="11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B34D6B8-263B-68C1-E14F-546482F10FB6}"/>
              </a:ext>
            </a:extLst>
          </p:cNvPr>
          <p:cNvSpPr/>
          <p:nvPr/>
        </p:nvSpPr>
        <p:spPr>
          <a:xfrm>
            <a:off x="425022" y="5288172"/>
            <a:ext cx="6264778" cy="1031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82117C-716A-A6A7-9725-DB11CB09605F}"/>
              </a:ext>
            </a:extLst>
          </p:cNvPr>
          <p:cNvSpPr txBox="1"/>
          <p:nvPr/>
        </p:nvSpPr>
        <p:spPr>
          <a:xfrm>
            <a:off x="294657" y="6603435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1EF81880-12A5-186C-6E62-BBBE7A7FC152}"/>
              </a:ext>
            </a:extLst>
          </p:cNvPr>
          <p:cNvSpPr/>
          <p:nvPr/>
        </p:nvSpPr>
        <p:spPr>
          <a:xfrm>
            <a:off x="256092" y="6402799"/>
            <a:ext cx="2917785" cy="251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7B6320-9B09-3D44-1782-A753AF8C71D1}"/>
              </a:ext>
            </a:extLst>
          </p:cNvPr>
          <p:cNvSpPr txBox="1"/>
          <p:nvPr/>
        </p:nvSpPr>
        <p:spPr>
          <a:xfrm>
            <a:off x="256787" y="640279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2000</a:t>
            </a:r>
            <a:r>
              <a:rPr lang="ko-KR" altLang="en-US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년대 후반 활동</a:t>
            </a:r>
            <a:endParaRPr lang="ko-KR" altLang="en-US" sz="1100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5D53422-4E65-ADB4-7D67-00D5B7B9B9A4}"/>
              </a:ext>
            </a:extLst>
          </p:cNvPr>
          <p:cNvSpPr/>
          <p:nvPr/>
        </p:nvSpPr>
        <p:spPr>
          <a:xfrm>
            <a:off x="387022" y="6682165"/>
            <a:ext cx="6264778" cy="318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8968413D-13C2-7299-43D9-F899CAD14D6C}"/>
              </a:ext>
            </a:extLst>
          </p:cNvPr>
          <p:cNvSpPr txBox="1"/>
          <p:nvPr/>
        </p:nvSpPr>
        <p:spPr>
          <a:xfrm>
            <a:off x="380384" y="6646110"/>
            <a:ext cx="61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경쟁력 있는 관광 축제의 정착을 위하여 문화체육관광부 지정 축제 전문으로 자문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컨설팅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심사위원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총감독으로 활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동하며 현실적이고 생산적인 축제를 만들고자 장인정신으로 활동하고 있음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7CC438E6-D76F-050B-9B85-3DDE7C773501}"/>
              </a:ext>
            </a:extLst>
          </p:cNvPr>
          <p:cNvSpPr txBox="1"/>
          <p:nvPr/>
        </p:nvSpPr>
        <p:spPr>
          <a:xfrm>
            <a:off x="392005" y="5281450"/>
            <a:ext cx="6460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중앙의 대형행사를 하면서 터득한 노하우와 인맥을 활용하여 방송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언론사를 연계한 기획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연출력을 바탕으로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전국의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축제와 연계하여 새로운 바람을 일으키며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무주반딧불축제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등에 처음으로 총감독 제도를 도입하여 정착시킴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도민체육대회 등에서도 컨설팅과 총감독으로 활동하며 총감독 제도를 도입하였고 획일적으로 기획되었던 오전의 개막식을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야간 개막식으로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관중의 강제 동원에서 자발적인 참여로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엘리트 체육대회에서 문화체전으로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단순한 개막식에서 메시지가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있는 퍼포먼스와 공개방송을 연결한 축하공연 등을 구성하여 즐기는 체전으로 변화시켜 정착시키는 데 일조함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국제대회 스포츠대회 개막식 등의 총감독으로 활동하며 경기와 결합화 문화체전으로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만들어감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업을 추진하다가 축제로 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업무 전환함 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4EB66A83-0941-5918-7461-20436AFAD787}"/>
              </a:ext>
            </a:extLst>
          </p:cNvPr>
          <p:cNvSpPr txBox="1"/>
          <p:nvPr/>
        </p:nvSpPr>
        <p:spPr>
          <a:xfrm>
            <a:off x="346864" y="4376472"/>
            <a:ext cx="622781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특집공개방송 전문대행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TV, Radio,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케이블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TV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공개방송 대행사로 활동하며 야외에 공개방송을 도입하여 정착시킴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언론사 문화사업 대행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언론사의 사업과 연결한 이벤트를 활성화 시킴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.</a:t>
            </a:r>
            <a:endParaRPr kumimoji="0" lang="en-US" altLang="ko-K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☞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댄스그룹 음반 제작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IMF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속에 음반 제작 및 영화제작의 사업을 추진하다가 축제로 업무 전환함 </a:t>
            </a:r>
            <a:endParaRPr kumimoji="0" lang="ko-K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F817797E-2296-35F1-C349-C130FED30775}"/>
              </a:ext>
            </a:extLst>
          </p:cNvPr>
          <p:cNvSpPr txBox="1"/>
          <p:nvPr/>
        </p:nvSpPr>
        <p:spPr>
          <a:xfrm>
            <a:off x="299213" y="7308304"/>
            <a:ext cx="20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1037" name="사각형: 둥근 모서리 1036">
            <a:extLst>
              <a:ext uri="{FF2B5EF4-FFF2-40B4-BE49-F238E27FC236}">
                <a16:creationId xmlns:a16="http://schemas.microsoft.com/office/drawing/2014/main" id="{54994D4B-0CD8-06B1-9312-771CA40B857A}"/>
              </a:ext>
            </a:extLst>
          </p:cNvPr>
          <p:cNvSpPr/>
          <p:nvPr/>
        </p:nvSpPr>
        <p:spPr>
          <a:xfrm>
            <a:off x="260648" y="7092280"/>
            <a:ext cx="2917785" cy="2470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F6569890-BA0A-0C80-73AE-8CAE4087A63C}"/>
              </a:ext>
            </a:extLst>
          </p:cNvPr>
          <p:cNvSpPr txBox="1"/>
          <p:nvPr/>
        </p:nvSpPr>
        <p:spPr>
          <a:xfrm>
            <a:off x="261343" y="7092280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2010</a:t>
            </a:r>
            <a:r>
              <a:rPr lang="ko-KR" altLang="en-US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년대 초반 </a:t>
            </a:r>
            <a:r>
              <a:rPr lang="en-US" altLang="ko-KR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~ </a:t>
            </a:r>
            <a:r>
              <a:rPr lang="ko-KR" altLang="en-US" sz="11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현재 활동</a:t>
            </a:r>
            <a:endParaRPr lang="ko-KR" altLang="en-US" sz="1100" dirty="0"/>
          </a:p>
        </p:txBody>
      </p:sp>
      <p:sp>
        <p:nvSpPr>
          <p:cNvPr id="1039" name="직사각형 1038">
            <a:extLst>
              <a:ext uri="{FF2B5EF4-FFF2-40B4-BE49-F238E27FC236}">
                <a16:creationId xmlns:a16="http://schemas.microsoft.com/office/drawing/2014/main" id="{A5875D7B-04CE-86A0-4BF5-684A53F900D9}"/>
              </a:ext>
            </a:extLst>
          </p:cNvPr>
          <p:cNvSpPr/>
          <p:nvPr/>
        </p:nvSpPr>
        <p:spPr>
          <a:xfrm>
            <a:off x="391578" y="7387034"/>
            <a:ext cx="6264778" cy="762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1461B997-A1F6-203A-DFC3-34334F32AF58}"/>
              </a:ext>
            </a:extLst>
          </p:cNvPr>
          <p:cNvSpPr txBox="1"/>
          <p:nvPr/>
        </p:nvSpPr>
        <p:spPr>
          <a:xfrm>
            <a:off x="384940" y="7406362"/>
            <a:ext cx="628442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□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제이비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컴즈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축제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공연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, </a:t>
            </a:r>
            <a:r>
              <a:rPr lang="ko-KR" altLang="en-US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스포츠</a:t>
            </a: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, </a:t>
            </a:r>
            <a:r>
              <a:rPr lang="ko-KR" altLang="en-US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프로모션</a:t>
            </a:r>
            <a:r>
              <a:rPr lang="en-US" altLang="ko-KR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, MICE </a:t>
            </a:r>
            <a:r>
              <a:rPr lang="ko-KR" altLang="en-US" sz="900" dirty="0">
                <a:solidFill>
                  <a:srgbClr val="000000"/>
                </a:solidFill>
                <a:latin typeface="바탕" panose="02030600000101010101" pitchFamily="18" charset="-127"/>
                <a:ea typeface="함초롬돋움" panose="020B0604000101010101" pitchFamily="50" charset="-127"/>
              </a:rPr>
              <a:t>등 업무 활동</a:t>
            </a:r>
            <a:endParaRPr lang="en-US" altLang="ko-KR" sz="900" dirty="0">
              <a:solidFill>
                <a:srgbClr val="000000"/>
              </a:solidFill>
              <a:latin typeface="바탕" panose="02030600000101010101" pitchFamily="18" charset="-127"/>
              <a:ea typeface="함초롬돋움" panose="020B0604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□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제이비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축제연구소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축제 관광 전문으로 개발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자문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컨설팅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학술연구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평가위원 활동과 축제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공연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컨벤션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포럼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전시</a:t>
            </a:r>
            <a:r>
              <a:rPr kumimoji="0" lang="en-US" altLang="ko-KR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b="1" dirty="0">
                <a:solidFill>
                  <a:srgbClr val="0000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                         </a:t>
            </a:r>
            <a:r>
              <a:rPr kumimoji="0" lang="ko-KR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박람회 등의 실무 강의를 통하여 전문 컨설턴트로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활동하고 있음</a:t>
            </a:r>
            <a:endParaRPr kumimoji="0" lang="ko-KR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□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주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제이비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엔텀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쇼비즈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특집공개방송 기획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섭외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제작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중계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가수 섭외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(5,000 DB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제공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), </a:t>
            </a:r>
            <a:r>
              <a:rPr kumimoji="0" lang="ko-KR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공연팀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 아티스트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(5,000 DB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                               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제공</a:t>
            </a:r>
            <a:r>
              <a:rPr kumimoji="0" lang="en-US" altLang="ko-K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kumimoji="0" lang="ko-KR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함초롬돋움" panose="020B0604000101010101" pitchFamily="50" charset="-127"/>
              </a:rPr>
              <a:t>등</a:t>
            </a:r>
            <a:endParaRPr kumimoji="0" lang="ko-KR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34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6" y="3699074"/>
            <a:ext cx="1281966" cy="512886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44624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 err="1">
                <a:solidFill>
                  <a:schemeClr val="bg1"/>
                </a:solidFill>
                <a:latin typeface="+mn-ea"/>
              </a:rPr>
              <a:t>Besiness</a:t>
            </a:r>
            <a:endParaRPr lang="en-US" altLang="ko-KR" sz="15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4" name="Picture 4" descr="F:\00~17.JB컴즈자료모음집(제안서및운영내역서 등1231)\17JB컴즈자료모음집(원본1231)\17.(3)축제연구소업무\책 작업 파일 모음\8장 사진\신촌문화축제2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19" y="3003327"/>
            <a:ext cx="1830407" cy="7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00~17.JB컴즈자료모음집(제안서및운영내역서 등1231)\17JB컴즈자료모음집(원본1231)\17.(3)축제연구소업무\책 작업 파일 모음\8장 사진\신촌문화축제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63" y="2296628"/>
            <a:ext cx="1805525" cy="7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517620" y="1160250"/>
            <a:ext cx="5797550" cy="3422783"/>
          </a:xfrm>
          <a:prstGeom prst="rect">
            <a:avLst/>
          </a:prstGeom>
          <a:noFill/>
          <a:ln w="9525">
            <a:solidFill>
              <a:srgbClr val="AEAE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883481" y="1190317"/>
            <a:ext cx="4443412" cy="55513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2400">
              <a:latin typeface="+mn-ea"/>
            </a:endParaRPr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630473" y="1779828"/>
            <a:ext cx="5684697" cy="317500"/>
            <a:chOff x="846" y="2023"/>
            <a:chExt cx="4068" cy="281"/>
          </a:xfrm>
        </p:grpSpPr>
        <p:pic>
          <p:nvPicPr>
            <p:cNvPr id="16" name="Picture 52" descr="화살표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6" y="2023"/>
              <a:ext cx="406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1056" y="2112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3181321" y="1259632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chemeClr val="accent6">
                    <a:lumMod val="75000"/>
                  </a:schemeClr>
                </a:solidFill>
                <a:latin typeface="+mn-ea"/>
              </a:rPr>
              <a:t>제이비컴즈는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725412" y="1547664"/>
            <a:ext cx="257314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 dirty="0">
                <a:solidFill>
                  <a:srgbClr val="003399"/>
                </a:solidFill>
                <a:latin typeface="+mn-ea"/>
              </a:rPr>
              <a:t>고객 발전에 기여하고자 합니다</a:t>
            </a:r>
            <a:r>
              <a:rPr lang="en-US" altLang="ko-KR" sz="1300" b="1" dirty="0">
                <a:solidFill>
                  <a:srgbClr val="003399"/>
                </a:solidFill>
                <a:latin typeface="+mn-ea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473" y="1370382"/>
            <a:ext cx="239510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 Team : Festival Event</a:t>
            </a: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923931" y="1883604"/>
            <a:ext cx="53684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777777"/>
                </a:solidFill>
                <a:latin typeface="+mn-ea"/>
              </a:rPr>
              <a:t>문화체육관광부 지정 축제 전문 컨설팅 및 총감독</a:t>
            </a:r>
            <a:r>
              <a:rPr lang="en-US" altLang="ko-KR" sz="1000" b="1" dirty="0">
                <a:solidFill>
                  <a:srgbClr val="777777"/>
                </a:solidFill>
                <a:latin typeface="+mn-ea"/>
              </a:rPr>
              <a:t>, </a:t>
            </a:r>
            <a:r>
              <a:rPr lang="ko-KR" altLang="en-US" sz="1000" b="1" dirty="0">
                <a:solidFill>
                  <a:srgbClr val="777777"/>
                </a:solidFill>
                <a:latin typeface="+mn-ea"/>
              </a:rPr>
              <a:t>종합연출대행을 통해 각 지방 자치 단체의 지역문화 발전을 위하여 지역 특색에 맞는 지역문화 축제로 이끌어 갑니다</a:t>
            </a:r>
            <a:r>
              <a:rPr lang="en-US" altLang="ko-KR" sz="1000" b="1" dirty="0">
                <a:solidFill>
                  <a:srgbClr val="777777"/>
                </a:solidFill>
                <a:latin typeface="+mn-ea"/>
              </a:rPr>
              <a:t>.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06" y="3693492"/>
            <a:ext cx="906224" cy="47900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28" y="3730729"/>
            <a:ext cx="735153" cy="4131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3730729"/>
            <a:ext cx="669847" cy="446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1" name="TextBox 30"/>
          <p:cNvSpPr txBox="1"/>
          <p:nvPr/>
        </p:nvSpPr>
        <p:spPr>
          <a:xfrm>
            <a:off x="910581" y="4211960"/>
            <a:ext cx="5024202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세계로의 지역문화 발전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제이비컴즈와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함께 합니다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18084" y="5727577"/>
            <a:ext cx="6183251" cy="61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49" name="TextBox 85"/>
          <p:cNvSpPr txBox="1">
            <a:spLocks noChangeArrowheads="1"/>
          </p:cNvSpPr>
          <p:nvPr/>
        </p:nvSpPr>
        <p:spPr bwMode="auto">
          <a:xfrm>
            <a:off x="1160093" y="6348870"/>
            <a:ext cx="10826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충주세계무술축제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전 우수축제</a:t>
            </a:r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                        </a:t>
            </a:r>
          </a:p>
        </p:txBody>
      </p:sp>
      <p:sp>
        <p:nvSpPr>
          <p:cNvPr id="54" name="TextBox 86"/>
          <p:cNvSpPr txBox="1">
            <a:spLocks noChangeArrowheads="1"/>
          </p:cNvSpPr>
          <p:nvPr/>
        </p:nvSpPr>
        <p:spPr bwMode="auto">
          <a:xfrm>
            <a:off x="3456844" y="6329819"/>
            <a:ext cx="967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풍기인삼축제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전 우수축제</a:t>
            </a:r>
            <a:r>
              <a:rPr lang="en-US" altLang="ko-KR" sz="600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dirty="0">
                <a:latin typeface="KoPub돋움체 Medium" pitchFamily="18" charset="-127"/>
                <a:ea typeface="KoPub돋움체 Medium" pitchFamily="18" charset="-127"/>
              </a:rPr>
              <a:t>                      </a:t>
            </a:r>
          </a:p>
        </p:txBody>
      </p:sp>
      <p:sp>
        <p:nvSpPr>
          <p:cNvPr id="55" name="TextBox 95"/>
          <p:cNvSpPr txBox="1">
            <a:spLocks noChangeArrowheads="1"/>
          </p:cNvSpPr>
          <p:nvPr/>
        </p:nvSpPr>
        <p:spPr bwMode="auto">
          <a:xfrm>
            <a:off x="2364453" y="6342519"/>
            <a:ext cx="1126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영동난계국악축제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전 우수축제</a:t>
            </a:r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                             </a:t>
            </a:r>
          </a:p>
        </p:txBody>
      </p:sp>
      <p:sp>
        <p:nvSpPr>
          <p:cNvPr id="56" name="TextBox 96"/>
          <p:cNvSpPr txBox="1">
            <a:spLocks noChangeArrowheads="1"/>
          </p:cNvSpPr>
          <p:nvPr/>
        </p:nvSpPr>
        <p:spPr bwMode="auto">
          <a:xfrm>
            <a:off x="365709" y="6342519"/>
            <a:ext cx="875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순창장류축제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현 우수축제</a:t>
            </a:r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) 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57" name="TextBox 97"/>
          <p:cNvSpPr txBox="1">
            <a:spLocks noChangeArrowheads="1"/>
          </p:cNvSpPr>
          <p:nvPr/>
        </p:nvSpPr>
        <p:spPr bwMode="auto">
          <a:xfrm>
            <a:off x="1387351" y="7193878"/>
            <a:ext cx="873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태백산눈축제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전 유망축제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 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58" name="TextBox 98"/>
          <p:cNvSpPr txBox="1">
            <a:spLocks noChangeArrowheads="1"/>
          </p:cNvSpPr>
          <p:nvPr/>
        </p:nvSpPr>
        <p:spPr bwMode="auto">
          <a:xfrm>
            <a:off x="4469048" y="6338285"/>
            <a:ext cx="10421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괴산청결고추축제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현 유망축재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 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pic>
        <p:nvPicPr>
          <p:cNvPr id="59" name="그림 58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60210" y="5735055"/>
            <a:ext cx="989183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그림 59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411925" y="5724128"/>
            <a:ext cx="1021874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그림 60"/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390622" y="5726244"/>
            <a:ext cx="989183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그림 61"/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21656" y="5726244"/>
            <a:ext cx="1016777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그림 62"/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467546" y="5726244"/>
            <a:ext cx="1011515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직사각형 63"/>
          <p:cNvSpPr/>
          <p:nvPr/>
        </p:nvSpPr>
        <p:spPr>
          <a:xfrm>
            <a:off x="318084" y="4850681"/>
            <a:ext cx="6183251" cy="592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65" name="TextBox 52"/>
          <p:cNvSpPr txBox="1">
            <a:spLocks noChangeArrowheads="1"/>
          </p:cNvSpPr>
          <p:nvPr/>
        </p:nvSpPr>
        <p:spPr bwMode="auto">
          <a:xfrm>
            <a:off x="5439730" y="5414127"/>
            <a:ext cx="1023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한산모시문화제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현 유망축제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 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66" name="TextBox 79"/>
          <p:cNvSpPr txBox="1">
            <a:spLocks noChangeArrowheads="1"/>
          </p:cNvSpPr>
          <p:nvPr/>
        </p:nvSpPr>
        <p:spPr bwMode="auto">
          <a:xfrm>
            <a:off x="300441" y="5436096"/>
            <a:ext cx="10888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09~13</a:t>
            </a:r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문경전통찻사발축제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현 최우수축제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67" name="TextBox 80"/>
          <p:cNvSpPr txBox="1">
            <a:spLocks noChangeArrowheads="1"/>
          </p:cNvSpPr>
          <p:nvPr/>
        </p:nvSpPr>
        <p:spPr bwMode="auto">
          <a:xfrm>
            <a:off x="5672752" y="6350986"/>
            <a:ext cx="919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11~18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함양산삼축제 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  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전 유망축제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   </a:t>
            </a:r>
          </a:p>
        </p:txBody>
      </p:sp>
      <p:sp>
        <p:nvSpPr>
          <p:cNvPr id="68" name="TextBox 81"/>
          <p:cNvSpPr txBox="1">
            <a:spLocks noChangeArrowheads="1"/>
          </p:cNvSpPr>
          <p:nvPr/>
        </p:nvSpPr>
        <p:spPr bwMode="auto">
          <a:xfrm>
            <a:off x="1344180" y="5429011"/>
            <a:ext cx="1000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00~08 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무주반딧불축제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현 대표축제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</a:t>
            </a:r>
          </a:p>
        </p:txBody>
      </p:sp>
      <p:sp>
        <p:nvSpPr>
          <p:cNvPr id="69" name="TextBox 82"/>
          <p:cNvSpPr txBox="1">
            <a:spLocks noChangeArrowheads="1"/>
          </p:cNvSpPr>
          <p:nvPr/>
        </p:nvSpPr>
        <p:spPr bwMode="auto">
          <a:xfrm>
            <a:off x="4433800" y="5433178"/>
            <a:ext cx="11309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하동야생차문화축재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 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전 최우수축제 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</a:t>
            </a:r>
          </a:p>
        </p:txBody>
      </p:sp>
      <p:sp>
        <p:nvSpPr>
          <p:cNvPr id="70" name="TextBox 83"/>
          <p:cNvSpPr txBox="1">
            <a:spLocks noChangeArrowheads="1"/>
          </p:cNvSpPr>
          <p:nvPr/>
        </p:nvSpPr>
        <p:spPr bwMode="auto">
          <a:xfrm>
            <a:off x="2418458" y="5431061"/>
            <a:ext cx="967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보령머드축제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전 대표축제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</a:t>
            </a:r>
          </a:p>
        </p:txBody>
      </p:sp>
      <p:pic>
        <p:nvPicPr>
          <p:cNvPr id="71" name="그림 70"/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36160" y="4860032"/>
            <a:ext cx="989184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그림 71"/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344180" y="4850679"/>
            <a:ext cx="989184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그림 72"/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4467545" y="4831992"/>
            <a:ext cx="989183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그림 73"/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385810" y="4848153"/>
            <a:ext cx="989184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그림 74"/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5512151" y="5730821"/>
            <a:ext cx="989184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그림 75"/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5510734" y="4831991"/>
            <a:ext cx="944981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직사각형 76"/>
          <p:cNvSpPr/>
          <p:nvPr/>
        </p:nvSpPr>
        <p:spPr>
          <a:xfrm>
            <a:off x="300441" y="6588224"/>
            <a:ext cx="6200894" cy="6357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78" name="TextBox 99"/>
          <p:cNvSpPr txBox="1">
            <a:spLocks noChangeArrowheads="1"/>
          </p:cNvSpPr>
          <p:nvPr/>
        </p:nvSpPr>
        <p:spPr bwMode="auto">
          <a:xfrm>
            <a:off x="3376736" y="7187529"/>
            <a:ext cx="1113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아산성웅이순신축제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전 예비축제</a:t>
            </a:r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) 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79" name="TextBox 100"/>
          <p:cNvSpPr txBox="1">
            <a:spLocks noChangeArrowheads="1"/>
          </p:cNvSpPr>
          <p:nvPr/>
        </p:nvSpPr>
        <p:spPr bwMode="auto">
          <a:xfrm>
            <a:off x="4453612" y="7198111"/>
            <a:ext cx="873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무안 백련축제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전 예비축제</a:t>
            </a:r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80" name="TextBox 101"/>
          <p:cNvSpPr txBox="1">
            <a:spLocks noChangeArrowheads="1"/>
          </p:cNvSpPr>
          <p:nvPr/>
        </p:nvSpPr>
        <p:spPr bwMode="auto">
          <a:xfrm>
            <a:off x="5416891" y="7187529"/>
            <a:ext cx="10437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대관령눈꽃축제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전 예비축제</a:t>
            </a:r>
            <a:r>
              <a:rPr lang="en-US" altLang="ko-KR" sz="600">
                <a:latin typeface="KoPub돋움체 Medium" pitchFamily="18" charset="-127"/>
                <a:ea typeface="KoPub돋움체 Medium" pitchFamily="18" charset="-127"/>
              </a:rPr>
              <a:t>)</a:t>
            </a:r>
            <a:endParaRPr lang="ko-KR" altLang="en-US" sz="600"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81" name="TextBox 97"/>
          <p:cNvSpPr txBox="1">
            <a:spLocks noChangeArrowheads="1"/>
          </p:cNvSpPr>
          <p:nvPr/>
        </p:nvSpPr>
        <p:spPr bwMode="auto">
          <a:xfrm>
            <a:off x="2424031" y="7204462"/>
            <a:ext cx="875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홍성내포축제</a:t>
            </a:r>
            <a:endParaRPr lang="en-US" altLang="ko-KR" sz="600" b="1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전 유망축제</a:t>
            </a:r>
            <a:r>
              <a:rPr lang="en-US" altLang="ko-KR" sz="600" b="1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                     </a:t>
            </a:r>
          </a:p>
        </p:txBody>
      </p:sp>
      <p:sp>
        <p:nvSpPr>
          <p:cNvPr id="82" name="TextBox 84"/>
          <p:cNvSpPr txBox="1">
            <a:spLocks noChangeArrowheads="1"/>
          </p:cNvSpPr>
          <p:nvPr/>
        </p:nvSpPr>
        <p:spPr bwMode="auto">
          <a:xfrm>
            <a:off x="3374013" y="5422593"/>
            <a:ext cx="967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강경젓갈축제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전 최우수축제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</a:t>
            </a:r>
          </a:p>
        </p:txBody>
      </p:sp>
      <p:pic>
        <p:nvPicPr>
          <p:cNvPr id="83" name="그림 82"/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3438665" y="4845974"/>
            <a:ext cx="989183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그림 83"/>
          <p:cNvPicPr preferRelativeResize="0"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3427911" y="6614787"/>
            <a:ext cx="989184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그림 84"/>
          <p:cNvPicPr preferRelativeResize="0"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4453612" y="6619020"/>
            <a:ext cx="989183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그림 85"/>
          <p:cNvPicPr preferRelativeResize="0"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5469256" y="6618676"/>
            <a:ext cx="989183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그림 86"/>
          <p:cNvPicPr preferRelativeResize="0"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318084" y="6614787"/>
            <a:ext cx="1007260" cy="60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그림 87"/>
          <p:cNvPicPr preferRelativeResize="0"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2390671" y="6629259"/>
            <a:ext cx="989184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그림 88"/>
          <p:cNvPicPr preferRelativeResize="0"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1355182" y="6620792"/>
            <a:ext cx="989184" cy="60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97"/>
          <p:cNvSpPr txBox="1">
            <a:spLocks noChangeArrowheads="1"/>
          </p:cNvSpPr>
          <p:nvPr/>
        </p:nvSpPr>
        <p:spPr bwMode="auto">
          <a:xfrm>
            <a:off x="250835" y="7187529"/>
            <a:ext cx="10795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수원화성문화제 등불축제</a:t>
            </a:r>
            <a:endParaRPr lang="en-US" altLang="ko-KR" sz="600" b="1" dirty="0">
              <a:latin typeface="KoPub돋움체 Medium" pitchFamily="18" charset="-127"/>
              <a:ea typeface="KoPub돋움체 Medium" pitchFamily="18" charset="-127"/>
            </a:endParaRPr>
          </a:p>
          <a:p>
            <a:pPr algn="ctr" eaLnBrk="1" hangingPunct="1"/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(</a:t>
            </a:r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현우수축제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) 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      </a:t>
            </a:r>
          </a:p>
        </p:txBody>
      </p:sp>
      <p:sp>
        <p:nvSpPr>
          <p:cNvPr id="91" name="오른쪽 화살표 90"/>
          <p:cNvSpPr/>
          <p:nvPr/>
        </p:nvSpPr>
        <p:spPr>
          <a:xfrm rot="10800000">
            <a:off x="4339026" y="2241897"/>
            <a:ext cx="1938637" cy="167164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49966" y="2722652"/>
            <a:ext cx="1781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우리나라 문화 개발 지역만의 차별화된 문화관광상품으로의 개발 지역개발과 지역발전 모색</a:t>
            </a:r>
          </a:p>
        </p:txBody>
      </p:sp>
      <p:sp>
        <p:nvSpPr>
          <p:cNvPr id="93" name="오른쪽 화살표 92"/>
          <p:cNvSpPr/>
          <p:nvPr/>
        </p:nvSpPr>
        <p:spPr>
          <a:xfrm>
            <a:off x="528748" y="2241243"/>
            <a:ext cx="1979871" cy="167164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0580" y="272317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각 지역만의 특징을 살려 지역 발전과 전통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주민화합 등 새로운 지역문화를 선도합니다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95" name="TextBox 2"/>
          <p:cNvSpPr txBox="1">
            <a:spLocks noChangeArrowheads="1"/>
          </p:cNvSpPr>
          <p:nvPr/>
        </p:nvSpPr>
        <p:spPr bwMode="auto">
          <a:xfrm>
            <a:off x="404664" y="4583033"/>
            <a:ext cx="4175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b="1" dirty="0">
                <a:latin typeface="KoPub바탕체 Light" pitchFamily="18" charset="-127"/>
                <a:ea typeface="KoPub바탕체 Light" pitchFamily="18" charset="-127"/>
              </a:rPr>
              <a:t>&lt;&lt; </a:t>
            </a:r>
            <a:r>
              <a:rPr lang="ko-KR" altLang="en-US" sz="1200" b="1" dirty="0">
                <a:latin typeface="KoPub바탕체 Light" pitchFamily="18" charset="-127"/>
                <a:ea typeface="KoPub바탕체 Light" pitchFamily="18" charset="-127"/>
              </a:rPr>
              <a:t>문화체육관광부 선정축제 총감독한 실적 </a:t>
            </a:r>
            <a:r>
              <a:rPr lang="en-US" altLang="ko-KR" sz="1200" b="1" dirty="0">
                <a:latin typeface="KoPub바탕체 Light" pitchFamily="18" charset="-127"/>
                <a:ea typeface="KoPub바탕체 Light" pitchFamily="18" charset="-127"/>
              </a:rPr>
              <a:t>&gt;&gt;</a:t>
            </a:r>
            <a:endParaRPr lang="en-US" altLang="ko-KR" sz="12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6" name="TextBox 4"/>
          <p:cNvSpPr txBox="1">
            <a:spLocks noChangeArrowheads="1"/>
          </p:cNvSpPr>
          <p:nvPr/>
        </p:nvSpPr>
        <p:spPr bwMode="auto">
          <a:xfrm>
            <a:off x="300441" y="7443644"/>
            <a:ext cx="6200894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1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&lt;&lt; </a:t>
            </a:r>
            <a:r>
              <a:rPr lang="ko-KR" altLang="en-US" sz="1000" b="1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일반 주요 축제 총감독한  </a:t>
            </a:r>
            <a:r>
              <a:rPr lang="en-US" altLang="ko-KR" sz="1000" b="1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300</a:t>
            </a:r>
            <a:r>
              <a:rPr lang="ko-KR" altLang="en-US" sz="1000" b="1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여 축제 중 주요 실적 </a:t>
            </a:r>
            <a:r>
              <a:rPr lang="en-US" altLang="ko-KR" sz="1000" b="1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&gt;&gt;</a:t>
            </a:r>
          </a:p>
        </p:txBody>
      </p:sp>
      <p:sp>
        <p:nvSpPr>
          <p:cNvPr id="97" name="TextBox 43"/>
          <p:cNvSpPr txBox="1">
            <a:spLocks noChangeArrowheads="1"/>
          </p:cNvSpPr>
          <p:nvPr/>
        </p:nvSpPr>
        <p:spPr bwMode="auto">
          <a:xfrm>
            <a:off x="4758564" y="8923838"/>
            <a:ext cx="2990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600" dirty="0">
                <a:latin typeface="a고딕13"/>
                <a:ea typeface="a고딕13"/>
                <a:cs typeface="a고딕13"/>
              </a:rPr>
              <a:t> </a:t>
            </a:r>
            <a:r>
              <a:rPr lang="ko-KR" altLang="en-US" sz="600" b="1" dirty="0">
                <a:solidFill>
                  <a:srgbClr val="FF0000"/>
                </a:solidFill>
                <a:latin typeface="KoPub바탕체 Light" pitchFamily="18" charset="-127"/>
                <a:ea typeface="KoPub바탕체 Light" pitchFamily="18" charset="-127"/>
              </a:rPr>
              <a:t>외</a:t>
            </a:r>
            <a:r>
              <a:rPr lang="en-US" altLang="ko-KR" sz="600" b="1" dirty="0">
                <a:solidFill>
                  <a:srgbClr val="FF0000"/>
                </a:solidFill>
                <a:latin typeface="KoPub바탕체 Light" pitchFamily="18" charset="-127"/>
                <a:ea typeface="KoPub바탕체 Light" pitchFamily="18" charset="-127"/>
              </a:rPr>
              <a:t> 300</a:t>
            </a:r>
            <a:r>
              <a:rPr lang="ko-KR" altLang="en-US" sz="600" b="1" dirty="0" err="1">
                <a:solidFill>
                  <a:srgbClr val="FF0000"/>
                </a:solidFill>
                <a:latin typeface="KoPub바탕체 Light" pitchFamily="18" charset="-127"/>
                <a:ea typeface="KoPub바탕체 Light" pitchFamily="18" charset="-127"/>
              </a:rPr>
              <a:t>여개</a:t>
            </a:r>
            <a:r>
              <a:rPr lang="ko-KR" altLang="en-US" sz="600" b="1" dirty="0">
                <a:solidFill>
                  <a:srgbClr val="FF0000"/>
                </a:solidFill>
                <a:latin typeface="KoPub바탕체 Light" pitchFamily="18" charset="-127"/>
                <a:ea typeface="KoPub바탕체 Light" pitchFamily="18" charset="-127"/>
              </a:rPr>
              <a:t> 축제 총감독 역임</a:t>
            </a:r>
            <a:endParaRPr lang="en-US" altLang="ko-KR" sz="600" b="1" dirty="0">
              <a:solidFill>
                <a:srgbClr val="FF0000"/>
              </a:solidFill>
              <a:latin typeface="KoPub바탕체 Light" pitchFamily="18" charset="-127"/>
              <a:ea typeface="KoPub바탕체 Light" pitchFamily="18" charset="-127"/>
            </a:endParaRPr>
          </a:p>
        </p:txBody>
      </p:sp>
      <p:sp>
        <p:nvSpPr>
          <p:cNvPr id="98" name="TextBox 85"/>
          <p:cNvSpPr txBox="1">
            <a:spLocks noChangeArrowheads="1"/>
          </p:cNvSpPr>
          <p:nvPr/>
        </p:nvSpPr>
        <p:spPr bwMode="auto">
          <a:xfrm>
            <a:off x="2577346" y="8157609"/>
            <a:ext cx="8568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성주생명문화축제   </a:t>
            </a:r>
          </a:p>
        </p:txBody>
      </p:sp>
      <p:sp>
        <p:nvSpPr>
          <p:cNvPr id="99" name="TextBox 86"/>
          <p:cNvSpPr txBox="1">
            <a:spLocks noChangeArrowheads="1"/>
          </p:cNvSpPr>
          <p:nvPr/>
        </p:nvSpPr>
        <p:spPr bwMode="auto">
          <a:xfrm>
            <a:off x="3464202" y="8163250"/>
            <a:ext cx="7655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청송사과축제</a:t>
            </a:r>
            <a:r>
              <a:rPr lang="ko-KR" altLang="en-US" sz="600">
                <a:latin typeface="KoPub돋움체 Medium" pitchFamily="18" charset="-127"/>
                <a:ea typeface="KoPub돋움체 Medium" pitchFamily="18" charset="-127"/>
              </a:rPr>
              <a:t>                  </a:t>
            </a:r>
          </a:p>
        </p:txBody>
      </p:sp>
      <p:sp>
        <p:nvSpPr>
          <p:cNvPr id="100" name="직사각형 99"/>
          <p:cNvSpPr/>
          <p:nvPr/>
        </p:nvSpPr>
        <p:spPr bwMode="auto">
          <a:xfrm>
            <a:off x="132730" y="7682700"/>
            <a:ext cx="6601594" cy="480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600" dirty="0"/>
          </a:p>
        </p:txBody>
      </p:sp>
      <p:sp>
        <p:nvSpPr>
          <p:cNvPr id="101" name="TextBox 85"/>
          <p:cNvSpPr txBox="1">
            <a:spLocks noChangeArrowheads="1"/>
          </p:cNvSpPr>
          <p:nvPr/>
        </p:nvSpPr>
        <p:spPr bwMode="auto">
          <a:xfrm>
            <a:off x="780001" y="8159201"/>
            <a:ext cx="1152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낙동강칠곡세계평화문화축전                        </a:t>
            </a:r>
          </a:p>
        </p:txBody>
      </p:sp>
      <p:sp>
        <p:nvSpPr>
          <p:cNvPr id="102" name="TextBox 86"/>
          <p:cNvSpPr txBox="1">
            <a:spLocks noChangeArrowheads="1"/>
          </p:cNvSpPr>
          <p:nvPr/>
        </p:nvSpPr>
        <p:spPr bwMode="auto">
          <a:xfrm>
            <a:off x="141982" y="8151367"/>
            <a:ext cx="7655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허준축제</a:t>
            </a:r>
            <a:r>
              <a:rPr lang="ko-KR" altLang="en-US" sz="600" dirty="0">
                <a:latin typeface="KoPub돋움체 Medium" pitchFamily="18" charset="-127"/>
                <a:ea typeface="KoPub돋움체 Medium" pitchFamily="18" charset="-127"/>
              </a:rPr>
              <a:t>                    </a:t>
            </a:r>
          </a:p>
        </p:txBody>
      </p:sp>
      <p:sp>
        <p:nvSpPr>
          <p:cNvPr id="103" name="TextBox 95"/>
          <p:cNvSpPr txBox="1">
            <a:spLocks noChangeArrowheads="1"/>
          </p:cNvSpPr>
          <p:nvPr/>
        </p:nvSpPr>
        <p:spPr bwMode="auto">
          <a:xfrm>
            <a:off x="1811951" y="8160596"/>
            <a:ext cx="7983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남한산성문화제                  </a:t>
            </a:r>
          </a:p>
        </p:txBody>
      </p:sp>
      <p:sp>
        <p:nvSpPr>
          <p:cNvPr id="104" name="TextBox 96"/>
          <p:cNvSpPr txBox="1">
            <a:spLocks noChangeArrowheads="1"/>
          </p:cNvSpPr>
          <p:nvPr/>
        </p:nvSpPr>
        <p:spPr bwMode="auto">
          <a:xfrm>
            <a:off x="4340850" y="8159466"/>
            <a:ext cx="692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보은대추축제                          </a:t>
            </a:r>
          </a:p>
        </p:txBody>
      </p:sp>
      <p:pic>
        <p:nvPicPr>
          <p:cNvPr id="105" name="그림 104"/>
          <p:cNvPicPr preferRelativeResize="0">
            <a:picLocks/>
          </p:cNvPicPr>
          <p:nvPr/>
        </p:nvPicPr>
        <p:blipFill>
          <a:blip r:embed="rId27"/>
          <a:stretch>
            <a:fillRect/>
          </a:stretch>
        </p:blipFill>
        <p:spPr bwMode="auto">
          <a:xfrm>
            <a:off x="126014" y="7677892"/>
            <a:ext cx="782757" cy="470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그림 105"/>
          <p:cNvPicPr preferRelativeResize="0">
            <a:picLocks/>
          </p:cNvPicPr>
          <p:nvPr/>
        </p:nvPicPr>
        <p:blipFill>
          <a:blip r:embed="rId28"/>
          <a:stretch>
            <a:fillRect/>
          </a:stretch>
        </p:blipFill>
        <p:spPr bwMode="auto">
          <a:xfrm>
            <a:off x="1788713" y="7674694"/>
            <a:ext cx="782756" cy="469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그림 106"/>
          <p:cNvPicPr preferRelativeResize="0">
            <a:picLocks/>
          </p:cNvPicPr>
          <p:nvPr/>
        </p:nvPicPr>
        <p:blipFill>
          <a:blip r:embed="rId29"/>
          <a:stretch>
            <a:fillRect/>
          </a:stretch>
        </p:blipFill>
        <p:spPr bwMode="auto">
          <a:xfrm>
            <a:off x="4284476" y="7672578"/>
            <a:ext cx="782757" cy="469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그림 107"/>
          <p:cNvPicPr preferRelativeResize="0">
            <a:picLocks/>
          </p:cNvPicPr>
          <p:nvPr/>
        </p:nvPicPr>
        <p:blipFill>
          <a:blip r:embed="rId30"/>
          <a:stretch>
            <a:fillRect/>
          </a:stretch>
        </p:blipFill>
        <p:spPr bwMode="auto">
          <a:xfrm>
            <a:off x="953919" y="7672578"/>
            <a:ext cx="782757" cy="469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그림 108"/>
          <p:cNvPicPr preferRelativeResize="0">
            <a:picLocks/>
          </p:cNvPicPr>
          <p:nvPr/>
        </p:nvPicPr>
        <p:blipFill>
          <a:blip r:embed="rId31"/>
          <a:stretch>
            <a:fillRect/>
          </a:stretch>
        </p:blipFill>
        <p:spPr bwMode="auto">
          <a:xfrm>
            <a:off x="2621680" y="7672578"/>
            <a:ext cx="782756" cy="469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그림 109"/>
          <p:cNvPicPr preferRelativeResize="0">
            <a:picLocks/>
          </p:cNvPicPr>
          <p:nvPr/>
        </p:nvPicPr>
        <p:blipFill>
          <a:blip r:embed="rId32"/>
          <a:stretch>
            <a:fillRect/>
          </a:stretch>
        </p:blipFill>
        <p:spPr bwMode="auto">
          <a:xfrm>
            <a:off x="3441442" y="7668344"/>
            <a:ext cx="782756" cy="469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1" name="TextBox 98"/>
          <p:cNvSpPr txBox="1">
            <a:spLocks noChangeArrowheads="1"/>
          </p:cNvSpPr>
          <p:nvPr/>
        </p:nvSpPr>
        <p:spPr bwMode="auto">
          <a:xfrm>
            <a:off x="5837258" y="8151167"/>
            <a:ext cx="9855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합천바캉스축제                     </a:t>
            </a:r>
          </a:p>
        </p:txBody>
      </p:sp>
      <p:sp>
        <p:nvSpPr>
          <p:cNvPr id="112" name="직사각형 111"/>
          <p:cNvSpPr/>
          <p:nvPr/>
        </p:nvSpPr>
        <p:spPr bwMode="auto">
          <a:xfrm>
            <a:off x="114213" y="8365346"/>
            <a:ext cx="6620111" cy="470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600" dirty="0"/>
          </a:p>
        </p:txBody>
      </p:sp>
      <p:sp>
        <p:nvSpPr>
          <p:cNvPr id="113" name="TextBox 95"/>
          <p:cNvSpPr txBox="1">
            <a:spLocks noChangeArrowheads="1"/>
          </p:cNvSpPr>
          <p:nvPr/>
        </p:nvSpPr>
        <p:spPr bwMode="auto">
          <a:xfrm>
            <a:off x="5095801" y="8148238"/>
            <a:ext cx="7983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>
                <a:latin typeface="KoPub돋움체 Medium" pitchFamily="18" charset="-127"/>
                <a:ea typeface="KoPub돋움체 Medium" pitchFamily="18" charset="-127"/>
              </a:rPr>
              <a:t>증평인삼골축제              </a:t>
            </a:r>
          </a:p>
        </p:txBody>
      </p:sp>
      <p:pic>
        <p:nvPicPr>
          <p:cNvPr id="114" name="그림 113"/>
          <p:cNvPicPr preferRelativeResize="0">
            <a:picLocks/>
          </p:cNvPicPr>
          <p:nvPr/>
        </p:nvPicPr>
        <p:blipFill>
          <a:blip r:embed="rId33"/>
          <a:stretch>
            <a:fillRect/>
          </a:stretch>
        </p:blipFill>
        <p:spPr bwMode="auto">
          <a:xfrm>
            <a:off x="5106606" y="7669513"/>
            <a:ext cx="782757" cy="470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그림 114"/>
          <p:cNvPicPr preferRelativeResize="0">
            <a:picLocks/>
          </p:cNvPicPr>
          <p:nvPr/>
        </p:nvPicPr>
        <p:blipFill>
          <a:blip r:embed="rId34"/>
          <a:stretch>
            <a:fillRect/>
          </a:stretch>
        </p:blipFill>
        <p:spPr bwMode="auto">
          <a:xfrm>
            <a:off x="5918355" y="8377030"/>
            <a:ext cx="815969" cy="459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" name="TextBox 98"/>
          <p:cNvSpPr txBox="1">
            <a:spLocks noChangeArrowheads="1"/>
          </p:cNvSpPr>
          <p:nvPr/>
        </p:nvSpPr>
        <p:spPr bwMode="auto">
          <a:xfrm>
            <a:off x="903160" y="8797622"/>
            <a:ext cx="880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정읍사부부사랑축제                     </a:t>
            </a:r>
          </a:p>
        </p:txBody>
      </p:sp>
      <p:sp>
        <p:nvSpPr>
          <p:cNvPr id="117" name="TextBox 98"/>
          <p:cNvSpPr txBox="1">
            <a:spLocks noChangeArrowheads="1"/>
          </p:cNvSpPr>
          <p:nvPr/>
        </p:nvSpPr>
        <p:spPr bwMode="auto">
          <a:xfrm>
            <a:off x="5776385" y="8809032"/>
            <a:ext cx="11089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문경사과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,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오미자</a:t>
            </a:r>
            <a:r>
              <a:rPr lang="en-US" altLang="ko-KR" sz="600" b="1" dirty="0">
                <a:latin typeface="KoPub돋움체 Medium" pitchFamily="18" charset="-127"/>
                <a:ea typeface="KoPub돋움체 Medium" pitchFamily="18" charset="-127"/>
              </a:rPr>
              <a:t>,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한우축제</a:t>
            </a:r>
          </a:p>
        </p:txBody>
      </p:sp>
      <p:pic>
        <p:nvPicPr>
          <p:cNvPr id="118" name="그림 117"/>
          <p:cNvPicPr preferRelativeResize="0">
            <a:picLocks/>
          </p:cNvPicPr>
          <p:nvPr/>
        </p:nvPicPr>
        <p:blipFill>
          <a:blip r:embed="rId35"/>
          <a:stretch>
            <a:fillRect/>
          </a:stretch>
        </p:blipFill>
        <p:spPr bwMode="auto">
          <a:xfrm>
            <a:off x="952016" y="8375549"/>
            <a:ext cx="782757" cy="470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9" name="TextBox 97"/>
          <p:cNvSpPr txBox="1">
            <a:spLocks noChangeArrowheads="1"/>
          </p:cNvSpPr>
          <p:nvPr/>
        </p:nvSpPr>
        <p:spPr bwMode="auto">
          <a:xfrm>
            <a:off x="3558214" y="8811731"/>
            <a:ext cx="7482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울산등불축제       </a:t>
            </a:r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86" y="8355372"/>
            <a:ext cx="767139" cy="4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95800" y="8357628"/>
            <a:ext cx="769205" cy="44051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921983" y="7670453"/>
            <a:ext cx="812341" cy="4715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" name="그림 12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282446" y="8373187"/>
            <a:ext cx="784787" cy="44051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4" name="Picture 2" descr="왜군이 벌벌 떨던 붉은 옷(紅衣) 의병장, 의령의 혼불 되다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0" y="8366733"/>
            <a:ext cx="770430" cy="4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95"/>
          <p:cNvSpPr txBox="1">
            <a:spLocks noChangeArrowheads="1"/>
          </p:cNvSpPr>
          <p:nvPr/>
        </p:nvSpPr>
        <p:spPr bwMode="auto">
          <a:xfrm>
            <a:off x="155511" y="8805022"/>
            <a:ext cx="6891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의령 의병제전            </a:t>
            </a:r>
          </a:p>
        </p:txBody>
      </p:sp>
      <p:pic>
        <p:nvPicPr>
          <p:cNvPr id="126" name="Picture 4" descr="‘제19회 고창수산물축제’ 25일부터 이틀간 개최 - 고창코리아 ‘제19회 고창수산물축제’ 25일부터 이틀간 개최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86" y="8352605"/>
            <a:ext cx="777861" cy="4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97"/>
          <p:cNvSpPr txBox="1">
            <a:spLocks noChangeArrowheads="1"/>
          </p:cNvSpPr>
          <p:nvPr/>
        </p:nvSpPr>
        <p:spPr bwMode="auto">
          <a:xfrm>
            <a:off x="1674333" y="8807516"/>
            <a:ext cx="9470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고창수산물축제   </a:t>
            </a:r>
          </a:p>
        </p:txBody>
      </p:sp>
      <p:pic>
        <p:nvPicPr>
          <p:cNvPr id="128" name="그림 127"/>
          <p:cNvPicPr preferRelativeResize="0">
            <a:picLocks/>
          </p:cNvPicPr>
          <p:nvPr/>
        </p:nvPicPr>
        <p:blipFill>
          <a:blip r:embed="rId42"/>
          <a:stretch>
            <a:fillRect/>
          </a:stretch>
        </p:blipFill>
        <p:spPr bwMode="auto">
          <a:xfrm>
            <a:off x="5938435" y="8696589"/>
            <a:ext cx="264484" cy="121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그림 128"/>
          <p:cNvPicPr preferRelativeResize="0">
            <a:picLocks/>
          </p:cNvPicPr>
          <p:nvPr/>
        </p:nvPicPr>
        <p:blipFill>
          <a:blip r:embed="rId43"/>
          <a:stretch>
            <a:fillRect/>
          </a:stretch>
        </p:blipFill>
        <p:spPr bwMode="auto">
          <a:xfrm>
            <a:off x="6487167" y="8728186"/>
            <a:ext cx="261644" cy="117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0" name="TextBox 97"/>
          <p:cNvSpPr txBox="1">
            <a:spLocks noChangeArrowheads="1"/>
          </p:cNvSpPr>
          <p:nvPr/>
        </p:nvSpPr>
        <p:spPr bwMode="auto">
          <a:xfrm>
            <a:off x="4277497" y="8797621"/>
            <a:ext cx="789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안성마춤배축제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</a:t>
            </a:r>
          </a:p>
        </p:txBody>
      </p:sp>
      <p:sp>
        <p:nvSpPr>
          <p:cNvPr id="131" name="TextBox 98"/>
          <p:cNvSpPr txBox="1">
            <a:spLocks noChangeArrowheads="1"/>
          </p:cNvSpPr>
          <p:nvPr/>
        </p:nvSpPr>
        <p:spPr bwMode="auto">
          <a:xfrm>
            <a:off x="2502278" y="8819181"/>
            <a:ext cx="11144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영천별빛축제</a:t>
            </a:r>
          </a:p>
        </p:txBody>
      </p:sp>
      <p:sp>
        <p:nvSpPr>
          <p:cNvPr id="132" name="TextBox 96"/>
          <p:cNvSpPr txBox="1">
            <a:spLocks noChangeArrowheads="1"/>
          </p:cNvSpPr>
          <p:nvPr/>
        </p:nvSpPr>
        <p:spPr bwMode="auto">
          <a:xfrm>
            <a:off x="5091105" y="8797621"/>
            <a:ext cx="8205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600" b="1" dirty="0" err="1">
                <a:latin typeface="KoPub돋움체 Medium" pitchFamily="18" charset="-127"/>
                <a:ea typeface="KoPub돋움체 Medium" pitchFamily="18" charset="-127"/>
              </a:rPr>
              <a:t>남양주먹골배축제</a:t>
            </a:r>
            <a:r>
              <a:rPr lang="ko-KR" altLang="en-US" sz="600" b="1" dirty="0">
                <a:latin typeface="KoPub돋움체 Medium" pitchFamily="18" charset="-127"/>
                <a:ea typeface="KoPub돋움체 Medium" pitchFamily="18" charset="-127"/>
              </a:rPr>
              <a:t>                        </a:t>
            </a:r>
          </a:p>
        </p:txBody>
      </p:sp>
      <p:pic>
        <p:nvPicPr>
          <p:cNvPr id="133" name="Picture 6" descr="&amp;quot;밤하늘 별 보며 미래의 꿈 키워요&amp;quot;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16" y="8344856"/>
            <a:ext cx="841826" cy="4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0911C3-4C63-52AA-6B88-75D491F430C4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10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3"/>
          <p:cNvPicPr>
            <a:picLocks noChangeAspect="1" noChangeArrowheads="1"/>
          </p:cNvPicPr>
          <p:nvPr/>
        </p:nvPicPr>
        <p:blipFill>
          <a:blip r:embed="rId2"/>
          <a:srcRect l="11931" t="19487" r="34814" b="61307"/>
          <a:stretch>
            <a:fillRect/>
          </a:stretch>
        </p:blipFill>
        <p:spPr bwMode="auto">
          <a:xfrm>
            <a:off x="2204864" y="3995936"/>
            <a:ext cx="2740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44624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 err="1">
                <a:solidFill>
                  <a:schemeClr val="bg1"/>
                </a:solidFill>
                <a:latin typeface="+mn-ea"/>
              </a:rPr>
              <a:t>Besiness</a:t>
            </a:r>
            <a:endParaRPr lang="en-US" altLang="ko-KR" sz="15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515946" y="1168152"/>
            <a:ext cx="5797550" cy="3684588"/>
          </a:xfrm>
          <a:prstGeom prst="rect">
            <a:avLst/>
          </a:prstGeom>
          <a:noFill/>
          <a:ln w="9525">
            <a:solidFill>
              <a:srgbClr val="AEAE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893416" y="1208234"/>
            <a:ext cx="4443412" cy="55513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2400">
              <a:latin typeface="+mn-ea"/>
            </a:endParaRPr>
          </a:p>
        </p:txBody>
      </p:sp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1328746" y="1709490"/>
            <a:ext cx="4984750" cy="317500"/>
            <a:chOff x="846" y="2023"/>
            <a:chExt cx="4068" cy="281"/>
          </a:xfrm>
        </p:grpSpPr>
        <p:pic>
          <p:nvPicPr>
            <p:cNvPr id="38" name="Picture 52" descr="화살표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6" y="2023"/>
              <a:ext cx="406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1056" y="2112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3179647" y="1148955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chemeClr val="accent6">
                    <a:lumMod val="75000"/>
                  </a:schemeClr>
                </a:solidFill>
                <a:latin typeface="+mn-ea"/>
              </a:rPr>
              <a:t>제이비컴즈는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759865" y="1491710"/>
            <a:ext cx="234711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 dirty="0">
                <a:solidFill>
                  <a:srgbClr val="003399"/>
                </a:solidFill>
                <a:latin typeface="+mn-ea"/>
              </a:rPr>
              <a:t>고객제일을 우선으로 합니다</a:t>
            </a:r>
            <a:r>
              <a:rPr lang="en-US" altLang="ko-KR" sz="1300" b="1" dirty="0">
                <a:solidFill>
                  <a:srgbClr val="003399"/>
                </a:solidFill>
                <a:latin typeface="+mn-ea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8799" y="1300044"/>
            <a:ext cx="239510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 Team :</a:t>
            </a:r>
            <a:r>
              <a:rPr lang="en-US" altLang="ko-KR" sz="1400" b="1" dirty="0">
                <a:latin typeface="+mn-ea"/>
              </a:rPr>
              <a:t> Show Event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1196752" y="1907704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777777"/>
                </a:solidFill>
                <a:latin typeface="+mn-ea"/>
              </a:rPr>
              <a:t>대형 방송 쇼의 총 연출 및 진행으로 클라이언트가 원하는 </a:t>
            </a:r>
            <a:endParaRPr lang="en-US" altLang="ko-KR" sz="1400" b="1" dirty="0">
              <a:solidFill>
                <a:srgbClr val="777777"/>
              </a:solidFill>
              <a:latin typeface="+mn-ea"/>
            </a:endParaRPr>
          </a:p>
          <a:p>
            <a:r>
              <a:rPr lang="ko-KR" altLang="en-US" sz="1400" b="1" dirty="0">
                <a:solidFill>
                  <a:srgbClr val="777777"/>
                </a:solidFill>
                <a:latin typeface="+mn-ea"/>
              </a:rPr>
              <a:t>대형 행사를 </a:t>
            </a:r>
            <a:r>
              <a:rPr lang="ko-KR" altLang="en-US" sz="1400" b="1" dirty="0" err="1">
                <a:solidFill>
                  <a:srgbClr val="777777"/>
                </a:solidFill>
                <a:latin typeface="+mn-ea"/>
              </a:rPr>
              <a:t>차질없이</a:t>
            </a:r>
            <a:r>
              <a:rPr lang="ko-KR" altLang="en-US" sz="1400" b="1" dirty="0">
                <a:solidFill>
                  <a:srgbClr val="777777"/>
                </a:solidFill>
                <a:latin typeface="+mn-ea"/>
              </a:rPr>
              <a:t> 수행합니다</a:t>
            </a:r>
            <a:endParaRPr lang="en-US" altLang="ko-KR" sz="1400" b="1" dirty="0">
              <a:solidFill>
                <a:srgbClr val="777777"/>
              </a:solidFill>
              <a:latin typeface="+mn-ea"/>
            </a:endParaRP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657225" y="2531120"/>
            <a:ext cx="50433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500" b="1" dirty="0">
                <a:solidFill>
                  <a:srgbClr val="FF0000"/>
                </a:solidFill>
                <a:latin typeface="+mn-ea"/>
              </a:rPr>
              <a:t>생</a:t>
            </a:r>
            <a:r>
              <a:rPr lang="ko-KR" altLang="en-US" sz="1200" b="1" dirty="0">
                <a:latin typeface="+mn-ea"/>
              </a:rPr>
              <a:t>방송 및 녹화 방송의 </a:t>
            </a:r>
            <a:r>
              <a:rPr lang="en-US" altLang="ko-KR" sz="1200" b="1" dirty="0">
                <a:latin typeface="+mn-ea"/>
              </a:rPr>
              <a:t>Know-how</a:t>
            </a:r>
            <a:r>
              <a:rPr lang="ko-KR" altLang="en-US" sz="1200" b="1" dirty="0">
                <a:latin typeface="+mn-ea"/>
              </a:rPr>
              <a:t>를 최대한 살려서 최고의 </a:t>
            </a:r>
            <a:r>
              <a:rPr lang="en-US" altLang="ko-KR" sz="1200" b="1" dirty="0">
                <a:latin typeface="+mn-ea"/>
              </a:rPr>
              <a:t>Show</a:t>
            </a:r>
            <a:r>
              <a:rPr lang="ko-KR" altLang="en-US" sz="1200" b="1" dirty="0">
                <a:latin typeface="+mn-ea"/>
              </a:rPr>
              <a:t>가</a:t>
            </a:r>
          </a:p>
          <a:p>
            <a:r>
              <a:rPr lang="ko-KR" altLang="en-US" sz="1200" b="1" dirty="0">
                <a:latin typeface="+mn-ea"/>
              </a:rPr>
              <a:t>        될 수 있도록 기획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연출</a:t>
            </a:r>
          </a:p>
          <a:p>
            <a:r>
              <a:rPr lang="ko-KR" altLang="en-US" sz="2500" b="1" dirty="0">
                <a:solidFill>
                  <a:srgbClr val="FF0000"/>
                </a:solidFill>
                <a:latin typeface="+mn-ea"/>
              </a:rPr>
              <a:t>연</a:t>
            </a:r>
            <a:r>
              <a:rPr lang="ko-KR" altLang="en-US" sz="1200" b="1" dirty="0">
                <a:latin typeface="+mn-ea"/>
              </a:rPr>
              <a:t>출에 대한 적극적 </a:t>
            </a:r>
            <a:r>
              <a:rPr lang="en-US" altLang="ko-KR" sz="1200" b="1" dirty="0">
                <a:latin typeface="+mn-ea"/>
              </a:rPr>
              <a:t>Mind</a:t>
            </a:r>
            <a:r>
              <a:rPr lang="ko-KR" altLang="en-US" sz="1200" b="1" dirty="0">
                <a:latin typeface="+mn-ea"/>
              </a:rPr>
              <a:t>로 완벽한</a:t>
            </a:r>
          </a:p>
          <a:p>
            <a:r>
              <a:rPr lang="ko-KR" altLang="en-US" sz="1200" b="1" dirty="0">
                <a:latin typeface="+mn-ea"/>
              </a:rPr>
              <a:t>        행사 수행</a:t>
            </a:r>
          </a:p>
        </p:txBody>
      </p:sp>
      <p:pic>
        <p:nvPicPr>
          <p:cNvPr id="51" name="Picture 55" descr="skkuaccount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25" y="3203848"/>
            <a:ext cx="1884363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6" descr="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2890" y="3059832"/>
            <a:ext cx="113823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ì½ìí¸ ì¬ì§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25269" y="2949297"/>
            <a:ext cx="57160" cy="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8" name="Picture 4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8" y="4960054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66920" y="4960052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4960052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6" y="6327367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20" y="6327367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68601" y="7700359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63918" y="6333047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39" y="7694681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ì½ìí¸ ì¬ì§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" y="7694680"/>
            <a:ext cx="180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35450-FC5A-EFB2-896F-22019E5D2370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23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2292959" y="6468679"/>
            <a:ext cx="2302460" cy="973631"/>
          </a:xfrm>
          <a:prstGeom prst="ellipse">
            <a:avLst/>
          </a:prstGeom>
          <a:noFill/>
          <a:ln w="53975">
            <a:solidFill>
              <a:schemeClr val="bg1">
                <a:lumMod val="65000"/>
                <a:alpha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오각형 121"/>
          <p:cNvSpPr/>
          <p:nvPr/>
        </p:nvSpPr>
        <p:spPr>
          <a:xfrm rot="10800000">
            <a:off x="4154693" y="6731594"/>
            <a:ext cx="1534365" cy="432048"/>
          </a:xfrm>
          <a:prstGeom prst="homePlate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각형 33"/>
          <p:cNvSpPr/>
          <p:nvPr/>
        </p:nvSpPr>
        <p:spPr>
          <a:xfrm>
            <a:off x="1201116" y="6731595"/>
            <a:ext cx="1534365" cy="432048"/>
          </a:xfrm>
          <a:prstGeom prst="homePlate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44624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 err="1">
                <a:solidFill>
                  <a:schemeClr val="bg1"/>
                </a:solidFill>
                <a:latin typeface="+mn-ea"/>
              </a:rPr>
              <a:t>Besiness</a:t>
            </a:r>
            <a:endParaRPr lang="en-US" altLang="ko-KR" sz="15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517620" y="1190317"/>
            <a:ext cx="5797550" cy="6763365"/>
          </a:xfrm>
          <a:prstGeom prst="rect">
            <a:avLst/>
          </a:prstGeom>
          <a:noFill/>
          <a:ln w="9525">
            <a:solidFill>
              <a:srgbClr val="AEAE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j-lt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937916" y="1226326"/>
            <a:ext cx="4443412" cy="55513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2400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107" y="1311791"/>
            <a:ext cx="380735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3. Team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ko-KR" sz="1400" b="1" dirty="0">
                <a:latin typeface="+mn-ea"/>
              </a:rPr>
              <a:t>SPORTS EVENT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881807" y="1872197"/>
            <a:ext cx="4443412" cy="55513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2400">
              <a:latin typeface="+mn-ea"/>
            </a:endParaRPr>
          </a:p>
        </p:txBody>
      </p:sp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1328746" y="2461708"/>
            <a:ext cx="4984750" cy="317500"/>
            <a:chOff x="846" y="2023"/>
            <a:chExt cx="4068" cy="281"/>
          </a:xfrm>
        </p:grpSpPr>
        <p:pic>
          <p:nvPicPr>
            <p:cNvPr id="38" name="Picture 52" descr="화살표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6" y="2023"/>
              <a:ext cx="406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1056" y="2112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3179647" y="1867834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chemeClr val="accent6">
                    <a:lumMod val="75000"/>
                  </a:schemeClr>
                </a:solidFill>
                <a:latin typeface="+mn-ea"/>
              </a:rPr>
              <a:t>제이비컴즈는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861048" y="2155866"/>
            <a:ext cx="207300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 dirty="0">
                <a:solidFill>
                  <a:srgbClr val="003399"/>
                </a:solidFill>
                <a:latin typeface="+mn-ea"/>
              </a:rPr>
              <a:t>여러분 곁에 함께 합니다</a:t>
            </a:r>
            <a:r>
              <a:rPr lang="en-US" altLang="ko-KR" sz="1300" b="1" dirty="0">
                <a:solidFill>
                  <a:srgbClr val="003399"/>
                </a:solidFill>
                <a:latin typeface="+mn-ea"/>
              </a:rPr>
              <a:t>.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1646373" y="2743743"/>
            <a:ext cx="4680520" cy="13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스포츠 마케팅의 선구자 </a:t>
            </a:r>
            <a:r>
              <a:rPr lang="ko-KR" altLang="en-US" sz="1100" b="1" dirty="0" err="1">
                <a:solidFill>
                  <a:srgbClr val="777777"/>
                </a:solidFill>
                <a:latin typeface="+mn-ea"/>
              </a:rPr>
              <a:t>제이비컴즈는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 타 기획사보다 풍부한 노하우를 자랑합니다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.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현대는 스포츠의 시대라 해도 과언이 </a:t>
            </a:r>
            <a:r>
              <a:rPr lang="ko-KR" altLang="en-US" sz="1100" b="1" dirty="0" err="1">
                <a:solidFill>
                  <a:srgbClr val="777777"/>
                </a:solidFill>
                <a:latin typeface="+mn-ea"/>
              </a:rPr>
              <a:t>아닐만큼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 모든 사람들이 스포츠를 즐기고 있습니다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.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관중과 함께하는 스포츠 경기가 모든 스포츠의 개막식 등의 이벤트를 만들어 여러분을 초대합니다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.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국제스포츠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프로스포츠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기업체육대회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전국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·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도민체육대회 등 기획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총감독 연출</a:t>
            </a:r>
            <a:endParaRPr lang="en-US" altLang="ko-KR" sz="1100" b="1" dirty="0">
              <a:solidFill>
                <a:srgbClr val="777777"/>
              </a:solidFill>
              <a:latin typeface="+mn-ea"/>
            </a:endParaRPr>
          </a:p>
        </p:txBody>
      </p:sp>
      <p:grpSp>
        <p:nvGrpSpPr>
          <p:cNvPr id="65" name="Group 103"/>
          <p:cNvGrpSpPr>
            <a:grpSpLocks/>
          </p:cNvGrpSpPr>
          <p:nvPr/>
        </p:nvGrpSpPr>
        <p:grpSpPr bwMode="auto">
          <a:xfrm>
            <a:off x="577245" y="4119845"/>
            <a:ext cx="5635625" cy="1936052"/>
            <a:chOff x="368" y="1872"/>
            <a:chExt cx="5552" cy="714"/>
          </a:xfrm>
        </p:grpSpPr>
        <p:sp>
          <p:nvSpPr>
            <p:cNvPr id="66" name="Line 77"/>
            <p:cNvSpPr>
              <a:spLocks noChangeShapeType="1"/>
            </p:cNvSpPr>
            <p:nvPr/>
          </p:nvSpPr>
          <p:spPr bwMode="auto">
            <a:xfrm>
              <a:off x="762" y="1888"/>
              <a:ext cx="0" cy="634"/>
            </a:xfrm>
            <a:prstGeom prst="line">
              <a:avLst/>
            </a:prstGeom>
            <a:noFill/>
            <a:ln w="38100" cap="rnd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67" name="Line 78"/>
            <p:cNvSpPr>
              <a:spLocks noChangeShapeType="1"/>
            </p:cNvSpPr>
            <p:nvPr/>
          </p:nvSpPr>
          <p:spPr bwMode="auto">
            <a:xfrm>
              <a:off x="5430" y="1888"/>
              <a:ext cx="0" cy="634"/>
            </a:xfrm>
            <a:prstGeom prst="line">
              <a:avLst/>
            </a:prstGeom>
            <a:noFill/>
            <a:ln w="38100" cap="rnd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68" name="Line 79"/>
            <p:cNvSpPr>
              <a:spLocks noChangeShapeType="1"/>
            </p:cNvSpPr>
            <p:nvPr/>
          </p:nvSpPr>
          <p:spPr bwMode="auto">
            <a:xfrm>
              <a:off x="4300" y="1888"/>
              <a:ext cx="0" cy="634"/>
            </a:xfrm>
            <a:prstGeom prst="line">
              <a:avLst/>
            </a:prstGeom>
            <a:noFill/>
            <a:ln w="38100" cap="rnd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69" name="Line 80"/>
            <p:cNvSpPr>
              <a:spLocks noChangeShapeType="1"/>
            </p:cNvSpPr>
            <p:nvPr/>
          </p:nvSpPr>
          <p:spPr bwMode="auto">
            <a:xfrm>
              <a:off x="3316" y="1888"/>
              <a:ext cx="0" cy="634"/>
            </a:xfrm>
            <a:prstGeom prst="line">
              <a:avLst/>
            </a:prstGeom>
            <a:noFill/>
            <a:ln w="38100" cap="rnd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0" name="Line 81"/>
            <p:cNvSpPr>
              <a:spLocks noChangeShapeType="1"/>
            </p:cNvSpPr>
            <p:nvPr/>
          </p:nvSpPr>
          <p:spPr bwMode="auto">
            <a:xfrm>
              <a:off x="762" y="1933"/>
              <a:ext cx="5158" cy="0"/>
            </a:xfrm>
            <a:prstGeom prst="line">
              <a:avLst/>
            </a:prstGeom>
            <a:noFill/>
            <a:ln w="38100" cap="rnd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1" name="Line 82"/>
            <p:cNvSpPr>
              <a:spLocks noChangeShapeType="1"/>
            </p:cNvSpPr>
            <p:nvPr/>
          </p:nvSpPr>
          <p:spPr bwMode="auto">
            <a:xfrm>
              <a:off x="368" y="2478"/>
              <a:ext cx="5062" cy="0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2" name="Line 83"/>
            <p:cNvSpPr>
              <a:spLocks noChangeShapeType="1"/>
            </p:cNvSpPr>
            <p:nvPr/>
          </p:nvSpPr>
          <p:spPr bwMode="auto">
            <a:xfrm>
              <a:off x="2186" y="1888"/>
              <a:ext cx="0" cy="634"/>
            </a:xfrm>
            <a:prstGeom prst="line">
              <a:avLst/>
            </a:prstGeom>
            <a:noFill/>
            <a:ln w="38100" cap="rnd">
              <a:solidFill>
                <a:srgbClr val="FFDD4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grpSp>
          <p:nvGrpSpPr>
            <p:cNvPr id="73" name="Group 84"/>
            <p:cNvGrpSpPr>
              <a:grpSpLocks/>
            </p:cNvGrpSpPr>
            <p:nvPr/>
          </p:nvGrpSpPr>
          <p:grpSpPr bwMode="auto">
            <a:xfrm>
              <a:off x="790" y="1872"/>
              <a:ext cx="260" cy="624"/>
              <a:chOff x="715" y="1872"/>
              <a:chExt cx="240" cy="624"/>
            </a:xfrm>
          </p:grpSpPr>
          <p:sp>
            <p:nvSpPr>
              <p:cNvPr id="88" name="Line 86"/>
              <p:cNvSpPr>
                <a:spLocks noChangeShapeType="1"/>
              </p:cNvSpPr>
              <p:nvPr/>
            </p:nvSpPr>
            <p:spPr bwMode="auto">
              <a:xfrm>
                <a:off x="763" y="187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89" name="Line 87"/>
              <p:cNvSpPr>
                <a:spLocks noChangeShapeType="1"/>
              </p:cNvSpPr>
              <p:nvPr/>
            </p:nvSpPr>
            <p:spPr bwMode="auto">
              <a:xfrm>
                <a:off x="811" y="1872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90" name="Line 88"/>
              <p:cNvSpPr>
                <a:spLocks noChangeShapeType="1"/>
              </p:cNvSpPr>
              <p:nvPr/>
            </p:nvSpPr>
            <p:spPr bwMode="auto">
              <a:xfrm>
                <a:off x="955" y="187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91" name="Line 89"/>
              <p:cNvSpPr>
                <a:spLocks noChangeShapeType="1"/>
              </p:cNvSpPr>
              <p:nvPr/>
            </p:nvSpPr>
            <p:spPr bwMode="auto">
              <a:xfrm>
                <a:off x="715" y="187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j-lt"/>
                </a:endParaRPr>
              </a:p>
            </p:txBody>
          </p:sp>
        </p:grpSp>
        <p:sp>
          <p:nvSpPr>
            <p:cNvPr id="74" name="Rectangle 90"/>
            <p:cNvSpPr>
              <a:spLocks noChangeArrowheads="1"/>
            </p:cNvSpPr>
            <p:nvPr/>
          </p:nvSpPr>
          <p:spPr bwMode="auto">
            <a:xfrm>
              <a:off x="368" y="1888"/>
              <a:ext cx="392" cy="624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>
              <a:off x="403" y="1888"/>
              <a:ext cx="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55" y="1888"/>
              <a:ext cx="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>
              <a:off x="559" y="1888"/>
              <a:ext cx="0" cy="6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663" y="1888"/>
              <a:ext cx="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79" name="Rectangle 95"/>
            <p:cNvSpPr>
              <a:spLocks noChangeArrowheads="1"/>
            </p:cNvSpPr>
            <p:nvPr/>
          </p:nvSpPr>
          <p:spPr bwMode="auto">
            <a:xfrm>
              <a:off x="5331" y="1888"/>
              <a:ext cx="589" cy="6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624" y="1888"/>
              <a:ext cx="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>
              <a:off x="5676" y="1888"/>
              <a:ext cx="0" cy="6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>
              <a:off x="5780" y="1888"/>
              <a:ext cx="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884" y="1888"/>
              <a:ext cx="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j-lt"/>
              </a:endParaRPr>
            </a:p>
          </p:txBody>
        </p:sp>
        <p:pic>
          <p:nvPicPr>
            <p:cNvPr id="85" name="Picture 101" descr="치어리더1"/>
            <p:cNvPicPr>
              <a:picLocks noChangeAspect="1" noChangeArrowheads="1"/>
            </p:cNvPicPr>
            <p:nvPr/>
          </p:nvPicPr>
          <p:blipFill>
            <a:blip r:embed="rId3"/>
            <a:srcRect l="9673" t="14807" r="6473" b="28416"/>
            <a:stretch>
              <a:fillRect/>
            </a:stretch>
          </p:blipFill>
          <p:spPr bwMode="auto">
            <a:xfrm>
              <a:off x="4471" y="1958"/>
              <a:ext cx="936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3092056" y="6348109"/>
            <a:ext cx="692628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latin typeface="+mj-lt"/>
                <a:ea typeface="나눔고딕 ExtraBold" panose="020D0904000000000000" pitchFamily="50" charset="-127"/>
              </a:rPr>
              <a:t>문화</a:t>
            </a:r>
            <a:endParaRPr lang="en-US" altLang="ko-KR" dirty="0">
              <a:latin typeface="+mj-lt"/>
              <a:ea typeface="나눔고딕 ExtraBold" panose="020D0904000000000000" pitchFamily="50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00776" y="7130905"/>
            <a:ext cx="692628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기획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7100" y="6778487"/>
            <a:ext cx="146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관람객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490038" y="6770865"/>
            <a:ext cx="146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제이비컴즈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620689" y="2155866"/>
            <a:ext cx="1344793" cy="352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Sports Event</a:t>
            </a:r>
          </a:p>
        </p:txBody>
      </p:sp>
      <p:pic>
        <p:nvPicPr>
          <p:cNvPr id="94" name="Picture 2" descr="F:\00~17.JB컴즈자료모음집(제안서및운영내역서 등1231)\17JB컴즈자료모음집(원본1231)\17.(3)축제연구소업무\책 작업 파일 모음\8장 사진\쇼_부일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4" y="4349109"/>
            <a:ext cx="1352072" cy="15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63453" r="26203" b="20445"/>
          <a:stretch/>
        </p:blipFill>
        <p:spPr bwMode="auto">
          <a:xfrm>
            <a:off x="2410930" y="4303826"/>
            <a:ext cx="2330820" cy="17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5AFF7B-E4A5-C07F-B21E-069A95089B07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7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3338" y="369938"/>
            <a:ext cx="6842948" cy="601662"/>
          </a:xfrm>
          <a:prstGeom prst="rect">
            <a:avLst/>
          </a:prstGeom>
          <a:gradFill rotWithShape="0">
            <a:gsLst>
              <a:gs pos="0">
                <a:srgbClr val="5A86C6"/>
              </a:gs>
              <a:gs pos="100000">
                <a:srgbClr val="F0F6F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44624" y="660122"/>
            <a:ext cx="3960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 dirty="0" err="1">
                <a:solidFill>
                  <a:schemeClr val="bg1"/>
                </a:solidFill>
                <a:latin typeface="+mn-ea"/>
              </a:rPr>
              <a:t>Besiness</a:t>
            </a:r>
            <a:endParaRPr lang="en-US" altLang="ko-KR" sz="15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-3938" y="428625"/>
            <a:ext cx="6816820" cy="233363"/>
            <a:chOff x="0" y="144"/>
            <a:chExt cx="5760" cy="19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0" y="14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>
              <a:off x="0" y="240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517620" y="1184127"/>
            <a:ext cx="5797550" cy="4120133"/>
          </a:xfrm>
          <a:prstGeom prst="rect">
            <a:avLst/>
          </a:prstGeom>
          <a:noFill/>
          <a:ln w="9525">
            <a:solidFill>
              <a:srgbClr val="AEAE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930694" y="1745451"/>
            <a:ext cx="4443412" cy="55513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2400">
              <a:latin typeface="+mn-ea"/>
            </a:endParaRPr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1330420" y="2354672"/>
            <a:ext cx="4984750" cy="317500"/>
            <a:chOff x="846" y="2023"/>
            <a:chExt cx="4068" cy="281"/>
          </a:xfrm>
        </p:grpSpPr>
        <p:pic>
          <p:nvPicPr>
            <p:cNvPr id="16" name="Picture 52" descr="화살표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6" y="2023"/>
              <a:ext cx="406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1056" y="2112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30473" y="1311895"/>
            <a:ext cx="388596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4 Team MICE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&amp; PROMOTION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874333" y="2484870"/>
            <a:ext cx="5227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국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.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내외 대형 회의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전시 및 국제적인 행사를 고객들이 추구하는 목적을 이룰 수 </a:t>
            </a:r>
            <a:endParaRPr lang="en-US" altLang="ko-KR" sz="1100" b="1" dirty="0">
              <a:solidFill>
                <a:srgbClr val="777777"/>
              </a:solidFill>
              <a:latin typeface="+mn-ea"/>
            </a:endParaRPr>
          </a:p>
          <a:p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있도록 창조적인 기획에서부터 </a:t>
            </a:r>
            <a:r>
              <a:rPr lang="ko-KR" altLang="en-US" sz="1100" b="1" dirty="0" err="1">
                <a:solidFill>
                  <a:srgbClr val="777777"/>
                </a:solidFill>
                <a:latin typeface="+mn-ea"/>
              </a:rPr>
              <a:t>책임있고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 완벽한 진행까지 이끌어 갑니다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.</a:t>
            </a: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515946" y="5200600"/>
            <a:ext cx="5797550" cy="3684588"/>
          </a:xfrm>
          <a:prstGeom prst="rect">
            <a:avLst/>
          </a:prstGeom>
          <a:noFill/>
          <a:ln w="9525">
            <a:solidFill>
              <a:srgbClr val="AEAE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881807" y="5513628"/>
            <a:ext cx="4443412" cy="55513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2400">
              <a:latin typeface="+mn-ea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3475621" y="5533692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chemeClr val="accent6">
                    <a:lumMod val="75000"/>
                  </a:schemeClr>
                </a:solidFill>
                <a:latin typeface="+mn-ea"/>
              </a:rPr>
              <a:t>제이비컴즈는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861048" y="5797297"/>
            <a:ext cx="24064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 dirty="0">
                <a:solidFill>
                  <a:srgbClr val="003399"/>
                </a:solidFill>
                <a:latin typeface="+mn-ea"/>
              </a:rPr>
              <a:t>작은 소리도 귀담아 듣습니다</a:t>
            </a:r>
            <a:r>
              <a:rPr lang="en-US" altLang="ko-KR" sz="1300" b="1" dirty="0">
                <a:solidFill>
                  <a:srgbClr val="003399"/>
                </a:solidFill>
                <a:latin typeface="+mn-ea"/>
              </a:rPr>
              <a:t>.</a:t>
            </a: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 flipH="1">
            <a:off x="677863" y="3346644"/>
            <a:ext cx="28289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627499" y="3340679"/>
            <a:ext cx="29530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ko-KR" altLang="en-US" sz="1200" dirty="0">
                <a:solidFill>
                  <a:srgbClr val="333333"/>
                </a:solidFill>
                <a:latin typeface="+mn-ea"/>
              </a:rPr>
              <a:t>정확한 정보전달</a:t>
            </a:r>
            <a:r>
              <a:rPr lang="en-US" altLang="ko-KR" sz="120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333333"/>
                </a:solidFill>
                <a:latin typeface="+mn-ea"/>
              </a:rPr>
              <a:t>스스로의 동참을 통한 </a:t>
            </a:r>
            <a:endParaRPr lang="en-US" altLang="ko-KR" sz="1200" dirty="0">
              <a:solidFill>
                <a:srgbClr val="333333"/>
              </a:solidFill>
              <a:latin typeface="+mn-ea"/>
            </a:endParaRPr>
          </a:p>
          <a:p>
            <a:pPr algn="dist"/>
            <a:r>
              <a:rPr lang="ko-KR" altLang="en-US" sz="1200" dirty="0">
                <a:solidFill>
                  <a:srgbClr val="333333"/>
                </a:solidFill>
                <a:latin typeface="+mn-ea"/>
              </a:rPr>
              <a:t>살아있는  전시</a:t>
            </a:r>
            <a:r>
              <a:rPr lang="en-US" altLang="ko-KR" sz="1200" dirty="0">
                <a:solidFill>
                  <a:srgbClr val="333333"/>
                </a:solidFill>
                <a:latin typeface="+mn-ea"/>
              </a:rPr>
              <a:t>,</a:t>
            </a:r>
            <a:r>
              <a:rPr lang="ko-KR" altLang="en-US" sz="1200" dirty="0">
                <a:solidFill>
                  <a:srgbClr val="333333"/>
                </a:solidFill>
                <a:latin typeface="+mn-ea"/>
              </a:rPr>
              <a:t>성공적인 전시기획</a:t>
            </a:r>
            <a:r>
              <a:rPr lang="en-US" altLang="ko-KR" sz="1200" dirty="0">
                <a:solidFill>
                  <a:srgbClr val="333333"/>
                </a:solidFill>
                <a:latin typeface="+mn-ea"/>
              </a:rPr>
              <a:t>, </a:t>
            </a:r>
          </a:p>
          <a:p>
            <a:pPr algn="dist"/>
            <a:r>
              <a:rPr lang="ko-KR" altLang="en-US" sz="1200" dirty="0" err="1">
                <a:solidFill>
                  <a:srgbClr val="333333"/>
                </a:solidFill>
                <a:latin typeface="+mn-ea"/>
              </a:rPr>
              <a:t>컨벤션</a:t>
            </a:r>
            <a:r>
              <a:rPr lang="ko-KR" altLang="en-US" sz="1200" dirty="0">
                <a:solidFill>
                  <a:srgbClr val="333333"/>
                </a:solidFill>
                <a:latin typeface="+mn-ea"/>
              </a:rPr>
              <a:t> 등 국제화에 발 맞춰 </a:t>
            </a:r>
            <a:r>
              <a:rPr lang="ko-KR" altLang="en-US" sz="1200" dirty="0" err="1">
                <a:solidFill>
                  <a:srgbClr val="333333"/>
                </a:solidFill>
                <a:latin typeface="+mn-ea"/>
              </a:rPr>
              <a:t>제이비</a:t>
            </a:r>
            <a:endParaRPr lang="en-US" altLang="ko-KR" sz="1200" dirty="0">
              <a:solidFill>
                <a:srgbClr val="333333"/>
              </a:solidFill>
              <a:latin typeface="+mn-ea"/>
            </a:endParaRPr>
          </a:p>
          <a:p>
            <a:pPr algn="dist"/>
            <a:r>
              <a:rPr lang="ko-KR" altLang="en-US" sz="1200" dirty="0" err="1">
                <a:solidFill>
                  <a:srgbClr val="333333"/>
                </a:solidFill>
                <a:latin typeface="+mn-ea"/>
              </a:rPr>
              <a:t>컴즈가</a:t>
            </a:r>
            <a:r>
              <a:rPr lang="ko-KR" altLang="en-US" sz="1200" dirty="0">
                <a:solidFill>
                  <a:srgbClr val="333333"/>
                </a:solidFill>
                <a:latin typeface="+mn-ea"/>
              </a:rPr>
              <a:t> 앞장서 나가겠습니다</a:t>
            </a:r>
            <a:r>
              <a:rPr lang="en-US" altLang="ko-KR" sz="1200" dirty="0">
                <a:solidFill>
                  <a:srgbClr val="333333"/>
                </a:solidFill>
                <a:latin typeface="+mn-ea"/>
              </a:rPr>
              <a:t>.</a:t>
            </a:r>
          </a:p>
        </p:txBody>
      </p:sp>
      <p:sp>
        <p:nvSpPr>
          <p:cNvPr id="94" name="Line 24"/>
          <p:cNvSpPr>
            <a:spLocks noChangeShapeType="1"/>
          </p:cNvSpPr>
          <p:nvPr/>
        </p:nvSpPr>
        <p:spPr bwMode="auto">
          <a:xfrm flipH="1">
            <a:off x="601474" y="3288079"/>
            <a:ext cx="37653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>
            <a:off x="766374" y="3197495"/>
            <a:ext cx="0" cy="797221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pic>
        <p:nvPicPr>
          <p:cNvPr id="96" name="Picture 15" descr="엑스포1"/>
          <p:cNvPicPr>
            <a:picLocks noChangeAspect="1" noChangeArrowheads="1"/>
          </p:cNvPicPr>
          <p:nvPr/>
        </p:nvPicPr>
        <p:blipFill>
          <a:blip r:embed="rId3"/>
          <a:srcRect l="19231" t="17949" r="11539"/>
          <a:stretch>
            <a:fillRect/>
          </a:stretch>
        </p:blipFill>
        <p:spPr bwMode="auto">
          <a:xfrm>
            <a:off x="3646488" y="4618534"/>
            <a:ext cx="815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6" descr="도자기"/>
          <p:cNvPicPr>
            <a:picLocks noChangeAspect="1" noChangeArrowheads="1"/>
          </p:cNvPicPr>
          <p:nvPr/>
        </p:nvPicPr>
        <p:blipFill>
          <a:blip r:embed="rId4"/>
          <a:srcRect l="7245" t="9258"/>
          <a:stretch>
            <a:fillRect/>
          </a:stretch>
        </p:blipFill>
        <p:spPr bwMode="auto">
          <a:xfrm>
            <a:off x="5278438" y="3439021"/>
            <a:ext cx="7604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7" descr="엑스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513" y="3369170"/>
            <a:ext cx="815975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8" descr="여주도자기"/>
          <p:cNvPicPr>
            <a:picLocks noChangeAspect="1" noChangeArrowheads="1"/>
          </p:cNvPicPr>
          <p:nvPr/>
        </p:nvPicPr>
        <p:blipFill>
          <a:blip r:embed="rId6"/>
          <a:srcRect t="4697" r="11989" b="6067"/>
          <a:stretch>
            <a:fillRect/>
          </a:stretch>
        </p:blipFill>
        <p:spPr bwMode="auto">
          <a:xfrm>
            <a:off x="5278438" y="4620121"/>
            <a:ext cx="8159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Oval 19"/>
          <p:cNvSpPr>
            <a:spLocks noChangeArrowheads="1"/>
          </p:cNvSpPr>
          <p:nvPr/>
        </p:nvSpPr>
        <p:spPr bwMode="auto">
          <a:xfrm>
            <a:off x="3429000" y="3153271"/>
            <a:ext cx="1087439" cy="1085851"/>
          </a:xfrm>
          <a:prstGeom prst="ellipse">
            <a:avLst/>
          </a:prstGeom>
          <a:noFill/>
          <a:ln w="57150" cap="rnd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01" name="Oval 20"/>
          <p:cNvSpPr>
            <a:spLocks noChangeArrowheads="1"/>
          </p:cNvSpPr>
          <p:nvPr/>
        </p:nvSpPr>
        <p:spPr bwMode="auto">
          <a:xfrm>
            <a:off x="5114925" y="3205659"/>
            <a:ext cx="1087439" cy="1089025"/>
          </a:xfrm>
          <a:prstGeom prst="ellipse">
            <a:avLst/>
          </a:prstGeom>
          <a:noFill/>
          <a:ln w="57150" cap="rnd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02" name="Oval 21"/>
          <p:cNvSpPr>
            <a:spLocks noChangeArrowheads="1"/>
          </p:cNvSpPr>
          <p:nvPr/>
        </p:nvSpPr>
        <p:spPr bwMode="auto">
          <a:xfrm>
            <a:off x="3589409" y="4255775"/>
            <a:ext cx="1087439" cy="1087437"/>
          </a:xfrm>
          <a:prstGeom prst="ellipse">
            <a:avLst/>
          </a:prstGeom>
          <a:noFill/>
          <a:ln w="57150" cap="rnd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03" name="Oval 22"/>
          <p:cNvSpPr>
            <a:spLocks noChangeArrowheads="1"/>
          </p:cNvSpPr>
          <p:nvPr/>
        </p:nvSpPr>
        <p:spPr bwMode="auto">
          <a:xfrm>
            <a:off x="5114925" y="4348659"/>
            <a:ext cx="1087439" cy="1087437"/>
          </a:xfrm>
          <a:prstGeom prst="ellipse">
            <a:avLst/>
          </a:prstGeom>
          <a:noFill/>
          <a:ln w="57150" cap="rnd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pic>
        <p:nvPicPr>
          <p:cNvPr id="104" name="Picture 23" descr="전시"/>
          <p:cNvPicPr>
            <a:picLocks noChangeAspect="1" noChangeArrowheads="1"/>
          </p:cNvPicPr>
          <p:nvPr/>
        </p:nvPicPr>
        <p:blipFill>
          <a:blip r:embed="rId7"/>
          <a:srcRect l="8696"/>
          <a:stretch>
            <a:fillRect/>
          </a:stretch>
        </p:blipFill>
        <p:spPr bwMode="auto">
          <a:xfrm>
            <a:off x="4298950" y="3859708"/>
            <a:ext cx="1141413" cy="8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47"/>
          <p:cNvSpPr txBox="1">
            <a:spLocks noChangeArrowheads="1"/>
          </p:cNvSpPr>
          <p:nvPr/>
        </p:nvSpPr>
        <p:spPr bwMode="auto">
          <a:xfrm>
            <a:off x="3469353" y="1759332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chemeClr val="accent6">
                    <a:lumMod val="75000"/>
                  </a:schemeClr>
                </a:solidFill>
                <a:latin typeface="+mn-ea"/>
              </a:rPr>
              <a:t>제이비컴즈는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4252728" y="2047364"/>
            <a:ext cx="201369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 dirty="0">
                <a:solidFill>
                  <a:srgbClr val="003399"/>
                </a:solidFill>
                <a:latin typeface="+mn-ea"/>
              </a:rPr>
              <a:t>고객과 함께 성장합니다</a:t>
            </a:r>
            <a:r>
              <a:rPr lang="en-US" altLang="ko-KR" sz="1300" b="1" dirty="0">
                <a:solidFill>
                  <a:srgbClr val="003399"/>
                </a:solidFill>
                <a:latin typeface="+mn-ea"/>
              </a:rPr>
              <a:t>.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630474" y="1745451"/>
            <a:ext cx="1358418" cy="352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MICE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8" name="Text Box 54"/>
          <p:cNvSpPr txBox="1">
            <a:spLocks noChangeArrowheads="1"/>
          </p:cNvSpPr>
          <p:nvPr/>
        </p:nvSpPr>
        <p:spPr bwMode="auto">
          <a:xfrm>
            <a:off x="874333" y="6142237"/>
            <a:ext cx="53799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 dirty="0" err="1">
                <a:solidFill>
                  <a:srgbClr val="777777"/>
                </a:solidFill>
                <a:latin typeface="+mn-ea"/>
              </a:rPr>
              <a:t>Seremony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 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전문기획사로서 기업 이벤트 및 기념식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,</a:t>
            </a:r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시상식 등에 있어 메시지가 있는</a:t>
            </a:r>
            <a:endParaRPr lang="en-US" altLang="ko-KR" sz="1100" b="1" dirty="0">
              <a:solidFill>
                <a:srgbClr val="777777"/>
              </a:solidFill>
              <a:latin typeface="+mn-ea"/>
            </a:endParaRPr>
          </a:p>
          <a:p>
            <a:r>
              <a:rPr lang="ko-KR" altLang="en-US" sz="1100" b="1" dirty="0">
                <a:solidFill>
                  <a:srgbClr val="777777"/>
                </a:solidFill>
                <a:latin typeface="+mn-ea"/>
              </a:rPr>
              <a:t>전문 작품 연출을 만들어 감동을 선사할 것 입니다</a:t>
            </a:r>
            <a:r>
              <a:rPr lang="en-US" altLang="ko-KR" sz="1100" b="1" dirty="0">
                <a:solidFill>
                  <a:srgbClr val="777777"/>
                </a:solidFill>
                <a:latin typeface="+mn-ea"/>
              </a:rPr>
              <a:t>.</a:t>
            </a:r>
          </a:p>
        </p:txBody>
      </p:sp>
      <p:pic>
        <p:nvPicPr>
          <p:cNvPr id="2050" name="Picture 2" descr="ìì¤í¬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0" y="4378962"/>
            <a:ext cx="972000" cy="6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ë°ëíì ëí ì´ë¯¸ì§ ê²ìê²°ê³¼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76" y="4377739"/>
            <a:ext cx="972000" cy="6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ì ìí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3" y="4373261"/>
            <a:ext cx="972000" cy="6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ê¸°ëìì ëí ì´ë¯¸ì§ ê²ìê²°ê³¼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6621895"/>
            <a:ext cx="2047163" cy="11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ê¸°ëìì ëí ì´ë¯¸ì§ ê²ìê²°ê³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41" y="6558225"/>
            <a:ext cx="1988976" cy="125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ê¸°ëìì ëí ì´ë¯¸ì§ ê²ìê²°ê³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57" y="7522413"/>
            <a:ext cx="2315262" cy="13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91">
            <a:extLst>
              <a:ext uri="{FF2B5EF4-FFF2-40B4-BE49-F238E27FC236}">
                <a16:creationId xmlns:a16="http://schemas.microsoft.com/office/drawing/2014/main" id="{22897AE4-95BC-22AD-D90B-C4534A8BAFD5}"/>
              </a:ext>
            </a:extLst>
          </p:cNvPr>
          <p:cNvSpPr/>
          <p:nvPr/>
        </p:nvSpPr>
        <p:spPr>
          <a:xfrm>
            <a:off x="653882" y="5392835"/>
            <a:ext cx="1335009" cy="352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Promotion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2D3AF-DE54-6800-476A-A9C20517CAA8}"/>
              </a:ext>
            </a:extLst>
          </p:cNvPr>
          <p:cNvSpPr txBox="1"/>
          <p:nvPr/>
        </p:nvSpPr>
        <p:spPr>
          <a:xfrm>
            <a:off x="5309801" y="107504"/>
            <a:ext cx="135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latin typeface="+mn-ea"/>
              </a:rPr>
              <a:t>www.jbcomz.co.kr</a:t>
            </a:r>
            <a:endParaRPr lang="ko-KR" altLang="en-US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075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12994</Words>
  <Application>Microsoft Office PowerPoint</Application>
  <PresentationFormat>화면 슬라이드 쇼(4:3)</PresentationFormat>
  <Paragraphs>3930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52" baseType="lpstr">
      <vt:lpstr>a고딕13</vt:lpstr>
      <vt:lpstr>HY동녘B</vt:lpstr>
      <vt:lpstr>HY수평선B</vt:lpstr>
      <vt:lpstr>HY헤드라인M</vt:lpstr>
      <vt:lpstr>KoPub돋움체 Medium</vt:lpstr>
      <vt:lpstr>KoPub바탕체 Light</vt:lpstr>
      <vt:lpstr>나눔고딕</vt:lpstr>
      <vt:lpstr>나눔고딕 ExtraBold</vt:lpstr>
      <vt:lpstr>돋움</vt:lpstr>
      <vt:lpstr>맑은 고딕</vt:lpstr>
      <vt:lpstr>바탕</vt:lpstr>
      <vt:lpstr>함초롬돋움</vt:lpstr>
      <vt:lpstr>Arial</vt:lpstr>
      <vt:lpstr>Arial Black</vt:lpstr>
      <vt:lpstr>Calibri</vt:lpstr>
      <vt:lpstr>Office 테마</vt:lpstr>
      <vt:lpstr>회사소개서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제이비컴즈는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회사소개서</dc:title>
  <dc:creator>Windows 사용자</dc:creator>
  <cp:lastModifiedBy>USER</cp:lastModifiedBy>
  <cp:revision>170</cp:revision>
  <cp:lastPrinted>2023-02-12T04:02:14Z</cp:lastPrinted>
  <dcterms:created xsi:type="dcterms:W3CDTF">2018-01-31T09:59:43Z</dcterms:created>
  <dcterms:modified xsi:type="dcterms:W3CDTF">2023-05-07T02:13:56Z</dcterms:modified>
</cp:coreProperties>
</file>